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5" r:id="rId4"/>
    <p:sldId id="294" r:id="rId5"/>
    <p:sldId id="296" r:id="rId6"/>
    <p:sldId id="28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3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Restoration: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Liberalism and Nationalism</a:t>
            </a:r>
          </a:p>
        </p:txBody>
      </p:sp>
    </p:spTree>
    <p:extLst>
      <p:ext uri="{BB962C8B-B14F-4D97-AF65-F5344CB8AC3E}">
        <p14:creationId xmlns:p14="http://schemas.microsoft.com/office/powerpoint/2010/main" val="814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68FED52-EFD7-4F2D-8A34-AC2DD6D65F8B}"/>
              </a:ext>
            </a:extLst>
          </p:cNvPr>
          <p:cNvSpPr/>
          <p:nvPr/>
        </p:nvSpPr>
        <p:spPr>
          <a:xfrm>
            <a:off x="2620258" y="4235912"/>
            <a:ext cx="4390142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Carlist War (1846-1849)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instability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Expropriations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Reign of Isabel II (1833-1868)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F2C5DB-9F0B-4297-A3C6-D0BFE8C44BCA}"/>
              </a:ext>
            </a:extLst>
          </p:cNvPr>
          <p:cNvSpPr/>
          <p:nvPr/>
        </p:nvSpPr>
        <p:spPr>
          <a:xfrm>
            <a:off x="2620258" y="5627084"/>
            <a:ext cx="4390142" cy="8955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Manipulation of election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crisis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4EBB7-87AF-4F07-B06C-87D8804A50C0}"/>
              </a:ext>
            </a:extLst>
          </p:cNvPr>
          <p:cNvSpPr/>
          <p:nvPr/>
        </p:nvSpPr>
        <p:spPr>
          <a:xfrm>
            <a:off x="2620258" y="2853113"/>
            <a:ext cx="4390142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 Cristina Bourbon (mother)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Espartero (Progressive)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Carlist War (1833-1839)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F7E932-1D3E-4C48-9E21-B2B8083AD5A5}"/>
              </a:ext>
            </a:extLst>
          </p:cNvPr>
          <p:cNvSpPr/>
          <p:nvPr/>
        </p:nvSpPr>
        <p:spPr>
          <a:xfrm>
            <a:off x="2620258" y="1468286"/>
            <a:ext cx="4390142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Shared sovereignty w/ the Cortes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Moderates &amp; Progressives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Military participation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753853-9E31-4532-A094-80E729EBCF53}"/>
              </a:ext>
            </a:extLst>
          </p:cNvPr>
          <p:cNvSpPr txBox="1"/>
          <p:nvPr/>
        </p:nvSpPr>
        <p:spPr>
          <a:xfrm>
            <a:off x="197964" y="1461940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Liberal Constitutional Monarchy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BD8F62-BA5F-46B1-AE1E-119EF56CF87A}"/>
              </a:ext>
            </a:extLst>
          </p:cNvPr>
          <p:cNvSpPr txBox="1"/>
          <p:nvPr/>
        </p:nvSpPr>
        <p:spPr>
          <a:xfrm>
            <a:off x="197964" y="2846898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Regency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1833 - 1843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06F2DF-CEF8-4FF7-9319-FE95F59AB3B0}"/>
              </a:ext>
            </a:extLst>
          </p:cNvPr>
          <p:cNvSpPr txBox="1"/>
          <p:nvPr/>
        </p:nvSpPr>
        <p:spPr>
          <a:xfrm>
            <a:off x="197964" y="4233884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Majority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1843 - 1868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34C6A-8FEE-400D-87A9-11EE0CD00B21}"/>
              </a:ext>
            </a:extLst>
          </p:cNvPr>
          <p:cNvSpPr txBox="1"/>
          <p:nvPr/>
        </p:nvSpPr>
        <p:spPr>
          <a:xfrm>
            <a:off x="197964" y="5620739"/>
            <a:ext cx="2422294" cy="89554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End of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5AD5F-DEF3-4FED-A57E-78B644DCE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" t="4219" r="-108" b="2600"/>
          <a:stretch/>
        </p:blipFill>
        <p:spPr>
          <a:xfrm>
            <a:off x="7181849" y="1469357"/>
            <a:ext cx="1764185" cy="23508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C3BA5-ACBC-4B52-90AF-78B1124C5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44" y="3961614"/>
            <a:ext cx="1764185" cy="25546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40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68FED52-EFD7-4F2D-8A34-AC2DD6D65F8B}"/>
              </a:ext>
            </a:extLst>
          </p:cNvPr>
          <p:cNvSpPr/>
          <p:nvPr/>
        </p:nvSpPr>
        <p:spPr>
          <a:xfrm>
            <a:off x="3738908" y="3553291"/>
            <a:ext cx="4067176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Amadeo of Savoy (son of King Victor Emmanuel 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Carlist War (1872-1876)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Democratic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Sexennium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(1868-1874)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F2C5DB-9F0B-4297-A3C6-D0BFE8C44BCA}"/>
              </a:ext>
            </a:extLst>
          </p:cNvPr>
          <p:cNvSpPr/>
          <p:nvPr/>
        </p:nvSpPr>
        <p:spPr>
          <a:xfrm>
            <a:off x="3738908" y="4944462"/>
            <a:ext cx="4067176" cy="1599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time without a monarch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Political divide &amp; 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vs. centralized republic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Dissolved in 1874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4EBB7-87AF-4F07-B06C-87D8804A50C0}"/>
              </a:ext>
            </a:extLst>
          </p:cNvPr>
          <p:cNvSpPr/>
          <p:nvPr/>
        </p:nvSpPr>
        <p:spPr>
          <a:xfrm>
            <a:off x="3738908" y="2479650"/>
            <a:ext cx="4067176" cy="829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Looking for a non-Bourbon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Constitution of 1869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F7E932-1D3E-4C48-9E21-B2B8083AD5A5}"/>
              </a:ext>
            </a:extLst>
          </p:cNvPr>
          <p:cNvSpPr/>
          <p:nvPr/>
        </p:nvSpPr>
        <p:spPr>
          <a:xfrm>
            <a:off x="3738908" y="1395607"/>
            <a:ext cx="4067176" cy="829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Military revolt against Isabel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Isabel II is forced into exile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753853-9E31-4532-A094-80E729EBCF53}"/>
              </a:ext>
            </a:extLst>
          </p:cNvPr>
          <p:cNvSpPr txBox="1"/>
          <p:nvPr/>
        </p:nvSpPr>
        <p:spPr>
          <a:xfrm>
            <a:off x="197962" y="1396159"/>
            <a:ext cx="3535837" cy="8309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Glorious Revolution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1868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BD8F62-BA5F-46B1-AE1E-119EF56CF87A}"/>
              </a:ext>
            </a:extLst>
          </p:cNvPr>
          <p:cNvSpPr txBox="1"/>
          <p:nvPr/>
        </p:nvSpPr>
        <p:spPr>
          <a:xfrm>
            <a:off x="197962" y="2480331"/>
            <a:ext cx="3535837" cy="83093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Provisional Government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1868 - 1870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06F2DF-CEF8-4FF7-9319-FE95F59AB3B0}"/>
              </a:ext>
            </a:extLst>
          </p:cNvPr>
          <p:cNvSpPr txBox="1"/>
          <p:nvPr/>
        </p:nvSpPr>
        <p:spPr>
          <a:xfrm>
            <a:off x="197962" y="3557609"/>
            <a:ext cx="3535837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Constitutional Monarchy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1871 - 1873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34C6A-8FEE-400D-87A9-11EE0CD00B21}"/>
              </a:ext>
            </a:extLst>
          </p:cNvPr>
          <p:cNvSpPr txBox="1"/>
          <p:nvPr/>
        </p:nvSpPr>
        <p:spPr>
          <a:xfrm>
            <a:off x="197962" y="4944464"/>
            <a:ext cx="3535837" cy="159921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Republic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(1873 – 1874)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38206-4E25-4188-ABB7-1A488B959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54" y="3553290"/>
            <a:ext cx="986184" cy="11386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336C8-4247-41B4-A3DA-2F8664FEA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854" y="4944462"/>
            <a:ext cx="986184" cy="15992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98504-63B7-4B56-A2B3-6E570FCD0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854" y="1395607"/>
            <a:ext cx="986184" cy="19134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64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Latin American Independence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43F31-B1D9-4FAE-ABD4-A54AA7E763AB}"/>
              </a:ext>
            </a:extLst>
          </p:cNvPr>
          <p:cNvSpPr txBox="1"/>
          <p:nvPr/>
        </p:nvSpPr>
        <p:spPr>
          <a:xfrm>
            <a:off x="112241" y="1850768"/>
            <a:ext cx="2211860" cy="4740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Enlightenment ideas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revolutions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GB support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Interests of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Creole bourgeoisie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Desire for unrestricted trade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12205-0EA4-4AAA-B057-072E644D8726}"/>
              </a:ext>
            </a:extLst>
          </p:cNvPr>
          <p:cNvSpPr txBox="1"/>
          <p:nvPr/>
        </p:nvSpPr>
        <p:spPr>
          <a:xfrm>
            <a:off x="112238" y="1386540"/>
            <a:ext cx="2211860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04EBE-744D-49A3-B18E-1FFEA5BAC759}"/>
              </a:ext>
            </a:extLst>
          </p:cNvPr>
          <p:cNvSpPr txBox="1"/>
          <p:nvPr/>
        </p:nvSpPr>
        <p:spPr>
          <a:xfrm>
            <a:off x="2456419" y="1854878"/>
            <a:ext cx="3343276" cy="47405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1808:  Spanish War of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1810:  Councils (juntas) declare autonomy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Hidalgo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Spain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(Mexico)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Simon Bolivar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Granada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(Santa Fe de Bogota)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 de San Martin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Rio de la Plata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(Buenos Aires)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1840s: All colonies (except for Cuba and PR) gain independence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86642-C0A4-4CE8-AEF0-62833257ED06}"/>
              </a:ext>
            </a:extLst>
          </p:cNvPr>
          <p:cNvSpPr txBox="1"/>
          <p:nvPr/>
        </p:nvSpPr>
        <p:spPr>
          <a:xfrm>
            <a:off x="2456420" y="1386540"/>
            <a:ext cx="3343275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9818C-1A08-41AB-8446-E1727AAFBAEB}"/>
              </a:ext>
            </a:extLst>
          </p:cNvPr>
          <p:cNvSpPr txBox="1"/>
          <p:nvPr/>
        </p:nvSpPr>
        <p:spPr>
          <a:xfrm>
            <a:off x="5932013" y="1850768"/>
            <a:ext cx="3135787" cy="4740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Spain: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Lost control in LATAM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Lost international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Lost trade monopoly in LATAM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Loss of taxes &amp; LATAM imports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LATAM countries: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Creole bourgeoisie with political &amp; economic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republics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Influence of GB and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 of free trade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3F557-D47A-4F8A-BF6F-7385776AA2A7}"/>
              </a:ext>
            </a:extLst>
          </p:cNvPr>
          <p:cNvSpPr txBox="1"/>
          <p:nvPr/>
        </p:nvSpPr>
        <p:spPr>
          <a:xfrm>
            <a:off x="5932013" y="1386540"/>
            <a:ext cx="3135786" cy="40011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33816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Romanticism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ROMANTICISM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cultural and artistic movement developed in Europe in the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half of the 19</a:t>
            </a:r>
            <a:r>
              <a:rPr 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(music, literature, painting, sculpture, architecture)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4DF3-4C89-41CE-8D02-18A27A6576A2}"/>
              </a:ext>
            </a:extLst>
          </p:cNvPr>
          <p:cNvSpPr txBox="1"/>
          <p:nvPr/>
        </p:nvSpPr>
        <p:spPr>
          <a:xfrm>
            <a:off x="197964" y="4179986"/>
            <a:ext cx="3631088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Respect for the individual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C748-DDE3-4F1A-B38E-2526353D9C06}"/>
              </a:ext>
            </a:extLst>
          </p:cNvPr>
          <p:cNvSpPr txBox="1"/>
          <p:nvPr/>
        </p:nvSpPr>
        <p:spPr>
          <a:xfrm>
            <a:off x="197962" y="4984231"/>
            <a:ext cx="3631088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Expression of feelings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E3894-36C5-4F83-932E-77E55B85881D}"/>
              </a:ext>
            </a:extLst>
          </p:cNvPr>
          <p:cNvSpPr txBox="1"/>
          <p:nvPr/>
        </p:nvSpPr>
        <p:spPr>
          <a:xfrm>
            <a:off x="197962" y="5788476"/>
            <a:ext cx="3631088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Glorified national history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2325C-394A-47F2-B9DA-EF276D492142}"/>
              </a:ext>
            </a:extLst>
          </p:cNvPr>
          <p:cNvSpPr txBox="1"/>
          <p:nvPr/>
        </p:nvSpPr>
        <p:spPr>
          <a:xfrm>
            <a:off x="197962" y="3375741"/>
            <a:ext cx="3631088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freedom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D69636-43C7-4BD5-BED6-0EE1E98469CC}"/>
              </a:ext>
            </a:extLst>
          </p:cNvPr>
          <p:cNvSpPr txBox="1"/>
          <p:nvPr/>
        </p:nvSpPr>
        <p:spPr>
          <a:xfrm>
            <a:off x="188440" y="2578254"/>
            <a:ext cx="3640001" cy="57298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characteristics: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6C28C-6372-455A-A07B-B21062F5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76" y="2578254"/>
            <a:ext cx="2442259" cy="3789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6C825-E026-4662-9578-FA9EB0DAA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94" y="2578254"/>
            <a:ext cx="2286619" cy="1379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4CDC86-9BFD-4C28-B075-0D4DDCFB0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92" b="19172"/>
          <a:stretch/>
        </p:blipFill>
        <p:spPr>
          <a:xfrm>
            <a:off x="4022494" y="4179986"/>
            <a:ext cx="2286619" cy="21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Restoration of the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Ancien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Régime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RESTORATION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return to the political system of the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Ancien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Régime after Napoleon’s defeat in 1815 imposed by the winning European powers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4DF3-4C89-41CE-8D02-18A27A6576A2}"/>
              </a:ext>
            </a:extLst>
          </p:cNvPr>
          <p:cNvSpPr txBox="1"/>
          <p:nvPr/>
        </p:nvSpPr>
        <p:spPr>
          <a:xfrm>
            <a:off x="197964" y="3856136"/>
            <a:ext cx="3878736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Reinstated absolute monarchy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197962" y="2753704"/>
            <a:ext cx="3878736" cy="87793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 of Vienna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(1814-1815)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C748-DDE3-4F1A-B38E-2526353D9C06}"/>
              </a:ext>
            </a:extLst>
          </p:cNvPr>
          <p:cNvSpPr txBox="1"/>
          <p:nvPr/>
        </p:nvSpPr>
        <p:spPr>
          <a:xfrm>
            <a:off x="197962" y="4660381"/>
            <a:ext cx="3878736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European borders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E3894-36C5-4F83-932E-77E55B85881D}"/>
              </a:ext>
            </a:extLst>
          </p:cNvPr>
          <p:cNvSpPr txBox="1"/>
          <p:nvPr/>
        </p:nvSpPr>
        <p:spPr>
          <a:xfrm>
            <a:off x="197962" y="5464626"/>
            <a:ext cx="3878736" cy="579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Mutual monarch support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7D3C6-FD13-478B-BC08-2CEA4F90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03" y="3009900"/>
            <a:ext cx="1199392" cy="783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92FDE-69A4-40DA-9A05-2A578B96E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38" y="3003720"/>
            <a:ext cx="1100793" cy="7955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D3247-30C4-4E48-BD1B-5FCA128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468" y="3010866"/>
            <a:ext cx="1199392" cy="7815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30" name="Picture 6" descr="Image result for halo no background">
            <a:extLst>
              <a:ext uri="{FF2B5EF4-FFF2-40B4-BE49-F238E27FC236}">
                <a16:creationId xmlns:a16="http://schemas.microsoft.com/office/drawing/2014/main" id="{98AD6D2A-D406-4082-955C-5885FE6C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"/>
          <a:stretch/>
        </p:blipFill>
        <p:spPr bwMode="auto">
          <a:xfrm rot="660123">
            <a:off x="4876102" y="2199685"/>
            <a:ext cx="3560336" cy="15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3D56FF-50D2-4E60-9103-A086F7AB2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34" y="4897792"/>
            <a:ext cx="870153" cy="5682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C5C80F-F6D1-4998-B635-9617C8A47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994" y="4896350"/>
            <a:ext cx="778646" cy="5627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6D1A4C-F917-491E-918B-F01D6FFB4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467" y="4898326"/>
            <a:ext cx="871160" cy="5676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BBC66-16D8-4A63-BF82-42392F801F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44"/>
          <a:stretch/>
        </p:blipFill>
        <p:spPr>
          <a:xfrm>
            <a:off x="7698748" y="4892639"/>
            <a:ext cx="902983" cy="5627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0E8606A-F81F-4DA7-BFC7-E74741099FB2}"/>
              </a:ext>
            </a:extLst>
          </p:cNvPr>
          <p:cNvSpPr txBox="1"/>
          <p:nvPr/>
        </p:nvSpPr>
        <p:spPr>
          <a:xfrm>
            <a:off x="4761466" y="4013956"/>
            <a:ext cx="3840265" cy="40011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Holy Alliance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C0E19E-8886-48CD-AB90-86CFCD2754B1}"/>
              </a:ext>
            </a:extLst>
          </p:cNvPr>
          <p:cNvSpPr txBox="1"/>
          <p:nvPr/>
        </p:nvSpPr>
        <p:spPr>
          <a:xfrm>
            <a:off x="4761466" y="5687437"/>
            <a:ext cx="3840265" cy="40011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Quadruple Alliance</a:t>
            </a:r>
          </a:p>
        </p:txBody>
      </p:sp>
    </p:spTree>
    <p:extLst>
      <p:ext uri="{BB962C8B-B14F-4D97-AF65-F5344CB8AC3E}">
        <p14:creationId xmlns:p14="http://schemas.microsoft.com/office/powerpoint/2010/main" val="13279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Ideologies of the Restoration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21761" y="1326704"/>
            <a:ext cx="8860313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LIBERALISM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advocating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liberties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(e.g. the rights to life, private property, voted political representatives, and the freedom of expression and religion)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4844BD-57D6-4250-9E41-AA0FA9E9CAC7}"/>
              </a:ext>
            </a:extLst>
          </p:cNvPr>
          <p:cNvSpPr txBox="1"/>
          <p:nvPr/>
        </p:nvSpPr>
        <p:spPr>
          <a:xfrm>
            <a:off x="197964" y="2560736"/>
            <a:ext cx="3716812" cy="572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principles of Liberalism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DE1A7-C429-4625-A471-8AF53B146593}"/>
              </a:ext>
            </a:extLst>
          </p:cNvPr>
          <p:cNvSpPr txBox="1"/>
          <p:nvPr/>
        </p:nvSpPr>
        <p:spPr>
          <a:xfrm>
            <a:off x="197964" y="3933477"/>
            <a:ext cx="3716812" cy="248709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Constitutions &amp; constitutional monarchy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Separation of powers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sovereignty through limited male suffrage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liberties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7244F-F914-4DAD-8C52-65768FA61B65}"/>
              </a:ext>
            </a:extLst>
          </p:cNvPr>
          <p:cNvSpPr txBox="1"/>
          <p:nvPr/>
        </p:nvSpPr>
        <p:spPr>
          <a:xfrm>
            <a:off x="197963" y="3274765"/>
            <a:ext cx="3716811" cy="4872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Wealthy bourgeoise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957823-E087-4583-9104-5E20F8B39182}"/>
              </a:ext>
            </a:extLst>
          </p:cNvPr>
          <p:cNvSpPr txBox="1"/>
          <p:nvPr/>
        </p:nvSpPr>
        <p:spPr>
          <a:xfrm>
            <a:off x="4124326" y="2560389"/>
            <a:ext cx="2514599" cy="57298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Moderate liberals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B5505-98F5-4AC7-8958-0E0A98E2173A}"/>
              </a:ext>
            </a:extLst>
          </p:cNvPr>
          <p:cNvSpPr txBox="1"/>
          <p:nvPr/>
        </p:nvSpPr>
        <p:spPr>
          <a:xfrm>
            <a:off x="6781800" y="2560388"/>
            <a:ext cx="2152650" cy="57298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Radical liberals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A7C908-A214-4501-A777-A7FE440F0D9B}"/>
              </a:ext>
            </a:extLst>
          </p:cNvPr>
          <p:cNvSpPr txBox="1"/>
          <p:nvPr/>
        </p:nvSpPr>
        <p:spPr>
          <a:xfrm>
            <a:off x="4124327" y="4495800"/>
            <a:ext cx="2390774" cy="19247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limited male suffrage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Sovereignty belongs to king &amp; parliament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Freedom of speech with censorship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15ADBC-FB5B-4FE0-9C4F-6CB250213545}"/>
              </a:ext>
            </a:extLst>
          </p:cNvPr>
          <p:cNvSpPr txBox="1"/>
          <p:nvPr/>
        </p:nvSpPr>
        <p:spPr>
          <a:xfrm>
            <a:off x="6696077" y="4495800"/>
            <a:ext cx="2238373" cy="19247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open male suffrage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Sovereignty belongs to the people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Unrestricted freedom of speech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F7F38D-F10C-4DAF-8557-B07706FF1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5540"/>
          <a:stretch/>
        </p:blipFill>
        <p:spPr>
          <a:xfrm>
            <a:off x="4867039" y="3219959"/>
            <a:ext cx="890822" cy="1179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5C4976-F918-4440-AE00-CA4F15C61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17" t="27576" r="280"/>
          <a:stretch/>
        </p:blipFill>
        <p:spPr>
          <a:xfrm>
            <a:off x="7410450" y="3233298"/>
            <a:ext cx="632997" cy="1143868"/>
          </a:xfrm>
          <a:prstGeom prst="rect">
            <a:avLst/>
          </a:prstGeom>
        </p:spPr>
      </p:pic>
      <p:pic>
        <p:nvPicPr>
          <p:cNvPr id="2052" name="Picture 4" descr="Image result for gold coin no background">
            <a:extLst>
              <a:ext uri="{FF2B5EF4-FFF2-40B4-BE49-F238E27FC236}">
                <a16:creationId xmlns:a16="http://schemas.microsoft.com/office/drawing/2014/main" id="{F60221E7-61B3-4A0C-9997-6D4A389C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34290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 result for gold coin no background">
            <a:extLst>
              <a:ext uri="{FF2B5EF4-FFF2-40B4-BE49-F238E27FC236}">
                <a16:creationId xmlns:a16="http://schemas.microsoft.com/office/drawing/2014/main" id="{4CE0565A-5823-498E-9E58-8D8DF545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8" y="340995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gold coin no background">
            <a:extLst>
              <a:ext uri="{FF2B5EF4-FFF2-40B4-BE49-F238E27FC236}">
                <a16:creationId xmlns:a16="http://schemas.microsoft.com/office/drawing/2014/main" id="{AAA5DB18-1195-415A-A3AE-6A5582FE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8" y="325755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 for gold coin no background">
            <a:extLst>
              <a:ext uri="{FF2B5EF4-FFF2-40B4-BE49-F238E27FC236}">
                <a16:creationId xmlns:a16="http://schemas.microsoft.com/office/drawing/2014/main" id="{675B6C2A-5D83-4C2D-B9B4-8BDEE64F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3" y="32670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Image result for gold coin no background">
            <a:extLst>
              <a:ext uri="{FF2B5EF4-FFF2-40B4-BE49-F238E27FC236}">
                <a16:creationId xmlns:a16="http://schemas.microsoft.com/office/drawing/2014/main" id="{226A5408-27D6-43B8-BCD9-C242A522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" y="33813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Ideologies of the Restoration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21761" y="1326704"/>
            <a:ext cx="8860313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DEMOCRACY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advocating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ordinary people’s right to participate in politics</a:t>
            </a:r>
            <a:b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end social and economic inequalities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D4833-1936-4831-AF05-13353500971F}"/>
              </a:ext>
            </a:extLst>
          </p:cNvPr>
          <p:cNvSpPr txBox="1"/>
          <p:nvPr/>
        </p:nvSpPr>
        <p:spPr>
          <a:xfrm>
            <a:off x="4762502" y="2560736"/>
            <a:ext cx="4038600" cy="572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principles of Democracy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97C71-A94F-44B7-A1D8-1F6E4FACE6B6}"/>
              </a:ext>
            </a:extLst>
          </p:cNvPr>
          <p:cNvSpPr txBox="1"/>
          <p:nvPr/>
        </p:nvSpPr>
        <p:spPr>
          <a:xfrm>
            <a:off x="4762501" y="3933476"/>
            <a:ext cx="4038600" cy="248709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Republic government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monarchy)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sovereignty through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universal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manhood suffrage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B0F5F5-82D0-4841-A42D-60F1C7253F34}"/>
              </a:ext>
            </a:extLst>
          </p:cNvPr>
          <p:cNvSpPr txBox="1"/>
          <p:nvPr/>
        </p:nvSpPr>
        <p:spPr>
          <a:xfrm>
            <a:off x="4762501" y="3274765"/>
            <a:ext cx="4038600" cy="4872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Petite bourgeoise &amp; peasants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FE931-29B1-40CC-8AED-CE5EB75E13E5}"/>
              </a:ext>
            </a:extLst>
          </p:cNvPr>
          <p:cNvSpPr txBox="1"/>
          <p:nvPr/>
        </p:nvSpPr>
        <p:spPr>
          <a:xfrm>
            <a:off x="197964" y="2560736"/>
            <a:ext cx="4183536" cy="572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principles of Liberalism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DAF8C0-1B95-458C-B31B-67D21961247E}"/>
              </a:ext>
            </a:extLst>
          </p:cNvPr>
          <p:cNvSpPr txBox="1"/>
          <p:nvPr/>
        </p:nvSpPr>
        <p:spPr>
          <a:xfrm>
            <a:off x="197964" y="3933477"/>
            <a:ext cx="4183536" cy="248709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Constitutions &amp; constitutional monarchy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Separation of powers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sovereignty through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male suffrage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liberties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029F1-432E-42FA-B69C-548C05DCC8E3}"/>
              </a:ext>
            </a:extLst>
          </p:cNvPr>
          <p:cNvSpPr txBox="1"/>
          <p:nvPr/>
        </p:nvSpPr>
        <p:spPr>
          <a:xfrm>
            <a:off x="197963" y="3274765"/>
            <a:ext cx="4183535" cy="4872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Wealthy bourgeoise </a:t>
            </a:r>
          </a:p>
        </p:txBody>
      </p:sp>
      <p:pic>
        <p:nvPicPr>
          <p:cNvPr id="28" name="Picture 4" descr="Image result for gold coin no background">
            <a:extLst>
              <a:ext uri="{FF2B5EF4-FFF2-40B4-BE49-F238E27FC236}">
                <a16:creationId xmlns:a16="http://schemas.microsoft.com/office/drawing/2014/main" id="{B308AB78-B87D-4A7F-9122-D2A70FA2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335262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gold coin no background">
            <a:extLst>
              <a:ext uri="{FF2B5EF4-FFF2-40B4-BE49-F238E27FC236}">
                <a16:creationId xmlns:a16="http://schemas.microsoft.com/office/drawing/2014/main" id="{EC0A10C3-EF64-4C7A-A751-72558FCC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34290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gold coin no background">
            <a:extLst>
              <a:ext uri="{FF2B5EF4-FFF2-40B4-BE49-F238E27FC236}">
                <a16:creationId xmlns:a16="http://schemas.microsoft.com/office/drawing/2014/main" id="{2C7653F1-42EB-4FFE-AF61-D3E1607F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8" y="340995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gold coin no background">
            <a:extLst>
              <a:ext uri="{FF2B5EF4-FFF2-40B4-BE49-F238E27FC236}">
                <a16:creationId xmlns:a16="http://schemas.microsoft.com/office/drawing/2014/main" id="{B7A35F13-C5D5-4E8A-BADF-53CFEF38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8" y="325755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 for gold coin no background">
            <a:extLst>
              <a:ext uri="{FF2B5EF4-FFF2-40B4-BE49-F238E27FC236}">
                <a16:creationId xmlns:a16="http://schemas.microsoft.com/office/drawing/2014/main" id="{62885646-D09D-4C5C-941F-8317C8FF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3" y="32670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 for gold coin no background">
            <a:extLst>
              <a:ext uri="{FF2B5EF4-FFF2-40B4-BE49-F238E27FC236}">
                <a16:creationId xmlns:a16="http://schemas.microsoft.com/office/drawing/2014/main" id="{A523F540-394C-47F1-8379-3FFF6488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" y="33813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Ideologies of the Restoration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21761" y="1326704"/>
            <a:ext cx="8860313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NATIONALISM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advocating the right of people who define themselves</a:t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nation to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 independent states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F1D35-B8E6-4DB6-9E54-B9AA10189C89}"/>
              </a:ext>
            </a:extLst>
          </p:cNvPr>
          <p:cNvSpPr txBox="1"/>
          <p:nvPr/>
        </p:nvSpPr>
        <p:spPr>
          <a:xfrm>
            <a:off x="197964" y="2560736"/>
            <a:ext cx="4031136" cy="572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principles of Nationalism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2CB31F-7B71-462E-BEAB-03CF299824D7}"/>
              </a:ext>
            </a:extLst>
          </p:cNvPr>
          <p:cNvSpPr txBox="1"/>
          <p:nvPr/>
        </p:nvSpPr>
        <p:spPr>
          <a:xfrm>
            <a:off x="197964" y="3429001"/>
            <a:ext cx="4031136" cy="238197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Nation/state is based on population with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links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(e.g. culture, history, language)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sovereignty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 chooses its own form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government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732D1-F3FD-4BF0-97A2-49A5F269DC0F}"/>
              </a:ext>
            </a:extLst>
          </p:cNvPr>
          <p:cNvSpPr txBox="1"/>
          <p:nvPr/>
        </p:nvSpPr>
        <p:spPr>
          <a:xfrm>
            <a:off x="4486275" y="2560389"/>
            <a:ext cx="2152650" cy="57298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Unification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6D032-F86B-4DF6-95DA-246AAF8D5CD8}"/>
              </a:ext>
            </a:extLst>
          </p:cNvPr>
          <p:cNvSpPr txBox="1"/>
          <p:nvPr/>
        </p:nvSpPr>
        <p:spPr>
          <a:xfrm>
            <a:off x="6781800" y="2560388"/>
            <a:ext cx="2152650" cy="57298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Separatist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14A9D-8527-4C7D-AB41-5C2FE45F88AE}"/>
              </a:ext>
            </a:extLst>
          </p:cNvPr>
          <p:cNvSpPr txBox="1"/>
          <p:nvPr/>
        </p:nvSpPr>
        <p:spPr>
          <a:xfrm>
            <a:off x="4486274" y="5067300"/>
            <a:ext cx="2152649" cy="74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Uniting states with common links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87DADC-C8C6-49AB-8DB7-DACCFFBC839B}"/>
              </a:ext>
            </a:extLst>
          </p:cNvPr>
          <p:cNvSpPr txBox="1"/>
          <p:nvPr/>
        </p:nvSpPr>
        <p:spPr>
          <a:xfrm>
            <a:off x="6781800" y="5067300"/>
            <a:ext cx="2152650" cy="74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Gaining independence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EE0C6-8F77-47D4-BC25-38F84F99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3437120"/>
            <a:ext cx="1724025" cy="1402883"/>
          </a:xfrm>
          <a:prstGeom prst="rect">
            <a:avLst/>
          </a:prstGeom>
        </p:spPr>
      </p:pic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1631F420-DB80-4EF5-84DD-C704F59D4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2430" r="8820" b="14234"/>
          <a:stretch/>
        </p:blipFill>
        <p:spPr bwMode="auto">
          <a:xfrm>
            <a:off x="4686301" y="3329429"/>
            <a:ext cx="913050" cy="79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lated image">
            <a:extLst>
              <a:ext uri="{FF2B5EF4-FFF2-40B4-BE49-F238E27FC236}">
                <a16:creationId xmlns:a16="http://schemas.microsoft.com/office/drawing/2014/main" id="{0A2BE636-7DDF-4D72-90DB-6E6354A5A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2430" r="8820" b="14234"/>
          <a:stretch/>
        </p:blipFill>
        <p:spPr bwMode="auto">
          <a:xfrm>
            <a:off x="5212199" y="3489128"/>
            <a:ext cx="913050" cy="79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elated image">
            <a:extLst>
              <a:ext uri="{FF2B5EF4-FFF2-40B4-BE49-F238E27FC236}">
                <a16:creationId xmlns:a16="http://schemas.microsoft.com/office/drawing/2014/main" id="{89769760-B3F4-4D55-BD73-6080DFAAF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2430" r="8820" b="14234"/>
          <a:stretch/>
        </p:blipFill>
        <p:spPr bwMode="auto">
          <a:xfrm>
            <a:off x="4754998" y="3859362"/>
            <a:ext cx="913050" cy="79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elated image">
            <a:extLst>
              <a:ext uri="{FF2B5EF4-FFF2-40B4-BE49-F238E27FC236}">
                <a16:creationId xmlns:a16="http://schemas.microsoft.com/office/drawing/2014/main" id="{66D53027-9239-40AD-8178-0440D73AA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2430" r="8820" b="14234"/>
          <a:stretch/>
        </p:blipFill>
        <p:spPr bwMode="auto">
          <a:xfrm>
            <a:off x="5405096" y="3981588"/>
            <a:ext cx="913050" cy="79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Political Revolutions of the 19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Century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32EC4-2DC4-439D-8A31-E24F5AB21BB7}"/>
              </a:ext>
            </a:extLst>
          </p:cNvPr>
          <p:cNvSpPr txBox="1"/>
          <p:nvPr/>
        </p:nvSpPr>
        <p:spPr>
          <a:xfrm>
            <a:off x="264639" y="1498961"/>
            <a:ext cx="2326161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1820s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6FF3B-D208-4568-94EE-6A30A177C9F1}"/>
              </a:ext>
            </a:extLst>
          </p:cNvPr>
          <p:cNvSpPr txBox="1"/>
          <p:nvPr/>
        </p:nvSpPr>
        <p:spPr>
          <a:xfrm>
            <a:off x="2828925" y="1498961"/>
            <a:ext cx="3090863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1830s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6990D-1730-44E5-97DF-E3A4E84D9FB3}"/>
              </a:ext>
            </a:extLst>
          </p:cNvPr>
          <p:cNvSpPr txBox="1"/>
          <p:nvPr/>
        </p:nvSpPr>
        <p:spPr>
          <a:xfrm>
            <a:off x="6160614" y="1498961"/>
            <a:ext cx="2707162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19915-2555-4EB4-B1F1-0E4F0E70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77" y="3733800"/>
            <a:ext cx="1274668" cy="833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0C934-E10B-4FB5-89EA-4FA420791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77" y="2453229"/>
            <a:ext cx="1282738" cy="833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A36C4-83A0-4A2A-B22E-13C95EB31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78" y="4963923"/>
            <a:ext cx="1263077" cy="833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7CF92-F920-4FE3-B4D2-C26E1C1C3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588" y="2453229"/>
            <a:ext cx="1272088" cy="833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E5092-3896-42DF-9FC6-FD737DDBB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589" y="3744405"/>
            <a:ext cx="1272088" cy="838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A9B91-8BA3-42E4-A9E5-536964F97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5612" y="4960269"/>
            <a:ext cx="902891" cy="992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79BE52-0142-42D9-83A5-000E7CD6EA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65" t="-210" r="5515" b="210"/>
          <a:stretch/>
        </p:blipFill>
        <p:spPr>
          <a:xfrm>
            <a:off x="4024313" y="4957759"/>
            <a:ext cx="902891" cy="992603"/>
          </a:xfrm>
          <a:prstGeom prst="rect">
            <a:avLst/>
          </a:prstGeom>
        </p:spPr>
      </p:pic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F94C23A9-8703-4685-BA25-D8F50B6B7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3" t="17012" r="36622" b="66548"/>
          <a:stretch/>
        </p:blipFill>
        <p:spPr bwMode="auto">
          <a:xfrm>
            <a:off x="5062539" y="4957758"/>
            <a:ext cx="857249" cy="9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33AEB9-BB55-4B33-9D01-EA0512F8E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039" y="2448030"/>
            <a:ext cx="1272088" cy="838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3BD933-283E-4D92-B6A8-484C705877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8811" y="3685635"/>
            <a:ext cx="936014" cy="10039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E01814-EB74-479F-BF84-3D72F65E10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9750" y="2562487"/>
            <a:ext cx="723900" cy="592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B6512D-34F5-482E-B017-CBC70A9127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3903" y="5052507"/>
            <a:ext cx="723900" cy="5922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50C5CF-C501-413E-91B0-5357A3591B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6582" y="2562487"/>
            <a:ext cx="723900" cy="5922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5CECF4-89FB-43B4-B752-19A18077A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8534" y="2558416"/>
            <a:ext cx="723900" cy="5922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CDDE04-2907-400B-93D4-BA19C41E4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1009" y="3857754"/>
            <a:ext cx="631069" cy="5855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B428C2-34E2-4E32-98B7-2C23A80F58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0094" y="3815021"/>
            <a:ext cx="631069" cy="5855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25A3E8-3559-4FF1-B783-DABEA8A97BDF}"/>
              </a:ext>
            </a:extLst>
          </p:cNvPr>
          <p:cNvSpPr txBox="1"/>
          <p:nvPr/>
        </p:nvSpPr>
        <p:spPr>
          <a:xfrm>
            <a:off x="2647950" y="6071008"/>
            <a:ext cx="1272089" cy="37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 XVIII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5EC169-CD46-491B-A2EA-FC624EB4B073}"/>
              </a:ext>
            </a:extLst>
          </p:cNvPr>
          <p:cNvSpPr txBox="1"/>
          <p:nvPr/>
        </p:nvSpPr>
        <p:spPr>
          <a:xfrm>
            <a:off x="3812778" y="6068498"/>
            <a:ext cx="1272089" cy="37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Charles 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7863F-8F05-4083-9261-C68F4429CCBA}"/>
              </a:ext>
            </a:extLst>
          </p:cNvPr>
          <p:cNvSpPr txBox="1"/>
          <p:nvPr/>
        </p:nvSpPr>
        <p:spPr>
          <a:xfrm>
            <a:off x="4986339" y="6065988"/>
            <a:ext cx="152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 Philippe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52C8B8-2703-4AF8-B6C6-EAD3B6CC74A2}"/>
              </a:ext>
            </a:extLst>
          </p:cNvPr>
          <p:cNvSpPr txBox="1"/>
          <p:nvPr/>
        </p:nvSpPr>
        <p:spPr>
          <a:xfrm>
            <a:off x="6506864" y="4768051"/>
            <a:ext cx="232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Napoleon III</a:t>
            </a:r>
          </a:p>
          <a:p>
            <a:pPr algn="ct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(The Second Republic)</a:t>
            </a:r>
          </a:p>
        </p:txBody>
      </p:sp>
    </p:spTree>
    <p:extLst>
      <p:ext uri="{BB962C8B-B14F-4D97-AF65-F5344CB8AC3E}">
        <p14:creationId xmlns:p14="http://schemas.microsoft.com/office/powerpoint/2010/main" val="14854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Italian Unification (1859-1870)</a:t>
            </a:r>
          </a:p>
        </p:txBody>
      </p:sp>
      <p:pic>
        <p:nvPicPr>
          <p:cNvPr id="8194" name="Picture 2" descr="Image result for italian unification map">
            <a:extLst>
              <a:ext uri="{FF2B5EF4-FFF2-40B4-BE49-F238E27FC236}">
                <a16:creationId xmlns:a16="http://schemas.microsoft.com/office/drawing/2014/main" id="{8D6F92C4-CB9B-4370-8B38-00DD65C9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37" y="1499423"/>
            <a:ext cx="4198126" cy="480294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8605A-8A5B-4961-82D7-FF8322168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56" y="2705617"/>
            <a:ext cx="986475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F0D540-080D-40BB-BD43-43652E71FB2D}"/>
              </a:ext>
            </a:extLst>
          </p:cNvPr>
          <p:cNvSpPr txBox="1"/>
          <p:nvPr/>
        </p:nvSpPr>
        <p:spPr>
          <a:xfrm>
            <a:off x="363044" y="3896929"/>
            <a:ext cx="152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Victor Emmanuel 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E692E9-F21E-44B8-80C1-D3DF1AC27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622" y="4153417"/>
            <a:ext cx="1008009" cy="1140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1B396E-4740-4DB9-AD8D-9810546CF9B6}"/>
              </a:ext>
            </a:extLst>
          </p:cNvPr>
          <p:cNvSpPr txBox="1"/>
          <p:nvPr/>
        </p:nvSpPr>
        <p:spPr>
          <a:xfrm>
            <a:off x="7059276" y="5470670"/>
            <a:ext cx="152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Garibaldi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6F8110-92E5-4C5D-BD38-2CA271ACB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654" y="2705617"/>
            <a:ext cx="993198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6F4B275-B2B2-47E1-ADD2-D61C6876BA56}"/>
              </a:ext>
            </a:extLst>
          </p:cNvPr>
          <p:cNvSpPr txBox="1"/>
          <p:nvPr/>
        </p:nvSpPr>
        <p:spPr>
          <a:xfrm>
            <a:off x="1860637" y="4001704"/>
            <a:ext cx="152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Cavour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92EFDE-F491-4242-A147-E3655CF42C55}"/>
              </a:ext>
            </a:extLst>
          </p:cNvPr>
          <p:cNvSpPr txBox="1"/>
          <p:nvPr/>
        </p:nvSpPr>
        <p:spPr>
          <a:xfrm>
            <a:off x="558025" y="5097379"/>
            <a:ext cx="2555828" cy="868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Parliamentary monarchy in 1870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65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German Unification (1866-1871)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6DED2-D2B0-41AA-9A05-3D1B7DBF2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1704975"/>
            <a:ext cx="6179660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52FE8-0605-41A6-A3EF-3B5F3BDAF0DC}"/>
              </a:ext>
            </a:extLst>
          </p:cNvPr>
          <p:cNvSpPr txBox="1"/>
          <p:nvPr/>
        </p:nvSpPr>
        <p:spPr>
          <a:xfrm>
            <a:off x="6000750" y="2590801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1834:  Zollverein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A0D82-0E67-4A1F-86B2-A8694AF8E305}"/>
              </a:ext>
            </a:extLst>
          </p:cNvPr>
          <p:cNvSpPr txBox="1"/>
          <p:nvPr/>
        </p:nvSpPr>
        <p:spPr>
          <a:xfrm>
            <a:off x="6000749" y="3242519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1848:  Revolution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7881B-3711-48B7-A17D-96C3D7394BB4}"/>
              </a:ext>
            </a:extLst>
          </p:cNvPr>
          <p:cNvSpPr txBox="1"/>
          <p:nvPr/>
        </p:nvSpPr>
        <p:spPr>
          <a:xfrm>
            <a:off x="6000750" y="3884712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1862:  Otto von Bismarck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EF548-C543-4834-AEED-904960CB5767}"/>
              </a:ext>
            </a:extLst>
          </p:cNvPr>
          <p:cNvSpPr txBox="1"/>
          <p:nvPr/>
        </p:nvSpPr>
        <p:spPr>
          <a:xfrm>
            <a:off x="6000749" y="1951702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1815:  39 states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BC8EE-BFE9-4D57-8F68-DA54F5CA7AA9}"/>
              </a:ext>
            </a:extLst>
          </p:cNvPr>
          <p:cNvSpPr txBox="1"/>
          <p:nvPr/>
        </p:nvSpPr>
        <p:spPr>
          <a:xfrm>
            <a:off x="6000749" y="4526905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1866:  North unification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A086C-CE73-4904-A664-8F7B2B20E478}"/>
              </a:ext>
            </a:extLst>
          </p:cNvPr>
          <p:cNvSpPr txBox="1"/>
          <p:nvPr/>
        </p:nvSpPr>
        <p:spPr>
          <a:xfrm>
            <a:off x="6000749" y="5169098"/>
            <a:ext cx="2909887" cy="506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1871:  Second Reich</a:t>
            </a:r>
          </a:p>
        </p:txBody>
      </p:sp>
    </p:spTree>
    <p:extLst>
      <p:ext uri="{BB962C8B-B14F-4D97-AF65-F5344CB8AC3E}">
        <p14:creationId xmlns:p14="http://schemas.microsoft.com/office/powerpoint/2010/main" val="6703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68FED52-EFD7-4F2D-8A34-AC2DD6D65F8B}"/>
              </a:ext>
            </a:extLst>
          </p:cNvPr>
          <p:cNvSpPr/>
          <p:nvPr/>
        </p:nvSpPr>
        <p:spPr>
          <a:xfrm>
            <a:off x="2620258" y="4235912"/>
            <a:ext cx="3903483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Holy Alliance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Liberals defeated &amp; prosecuted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monarchy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Reign of Fernando VII (1814-1833)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F2C5DB-9F0B-4297-A3C6-D0BFE8C44BCA}"/>
              </a:ext>
            </a:extLst>
          </p:cNvPr>
          <p:cNvSpPr/>
          <p:nvPr/>
        </p:nvSpPr>
        <p:spPr>
          <a:xfrm>
            <a:off x="2620258" y="5627084"/>
            <a:ext cx="3903483" cy="8955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Queens can now rule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4EBB7-87AF-4F07-B06C-87D8804A50C0}"/>
              </a:ext>
            </a:extLst>
          </p:cNvPr>
          <p:cNvSpPr/>
          <p:nvPr/>
        </p:nvSpPr>
        <p:spPr>
          <a:xfrm>
            <a:off x="2620258" y="2853113"/>
            <a:ext cx="3903483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Military coups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Reinstated Constitution of 1812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F7E932-1D3E-4C48-9E21-B2B8083AD5A5}"/>
              </a:ext>
            </a:extLst>
          </p:cNvPr>
          <p:cNvSpPr/>
          <p:nvPr/>
        </p:nvSpPr>
        <p:spPr>
          <a:xfrm>
            <a:off x="2620258" y="1468286"/>
            <a:ext cx="3903483" cy="1138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Fernando VII regains the throne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Cortes are dismissed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monarchy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753853-9E31-4532-A094-80E729EBCF53}"/>
              </a:ext>
            </a:extLst>
          </p:cNvPr>
          <p:cNvSpPr txBox="1"/>
          <p:nvPr/>
        </p:nvSpPr>
        <p:spPr>
          <a:xfrm>
            <a:off x="197964" y="1461940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Absolutist Phase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1814 - 1820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BD8F62-BA5F-46B1-AE1E-119EF56CF87A}"/>
              </a:ext>
            </a:extLst>
          </p:cNvPr>
          <p:cNvSpPr txBox="1"/>
          <p:nvPr/>
        </p:nvSpPr>
        <p:spPr>
          <a:xfrm>
            <a:off x="197964" y="2846898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Liberal Phase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1820 - 1823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06F2DF-CEF8-4FF7-9319-FE95F59AB3B0}"/>
              </a:ext>
            </a:extLst>
          </p:cNvPr>
          <p:cNvSpPr txBox="1"/>
          <p:nvPr/>
        </p:nvSpPr>
        <p:spPr>
          <a:xfrm>
            <a:off x="197964" y="4233884"/>
            <a:ext cx="2422294" cy="114064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Ominous Decade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1823 - 1833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34C6A-8FEE-400D-87A9-11EE0CD00B21}"/>
              </a:ext>
            </a:extLst>
          </p:cNvPr>
          <p:cNvSpPr txBox="1"/>
          <p:nvPr/>
        </p:nvSpPr>
        <p:spPr>
          <a:xfrm>
            <a:off x="197964" y="5620739"/>
            <a:ext cx="2422294" cy="89554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Pragmatic Sanction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B3D09-1A36-4223-BBAB-D0431D9C3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42" y="1461940"/>
            <a:ext cx="2422294" cy="50543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14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2" grpId="0" animBg="1"/>
      <p:bldP spid="23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3846</TotalTime>
  <Words>672</Words>
  <Application>Microsoft Office PowerPoint</Application>
  <PresentationFormat>On-screen Show (4:3)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263</cp:revision>
  <dcterms:created xsi:type="dcterms:W3CDTF">2018-10-08T23:15:29Z</dcterms:created>
  <dcterms:modified xsi:type="dcterms:W3CDTF">2018-11-19T22:22:44Z</dcterms:modified>
</cp:coreProperties>
</file>