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1" r:id="rId2"/>
    <p:sldId id="279" r:id="rId3"/>
    <p:sldId id="280" r:id="rId4"/>
    <p:sldId id="281" r:id="rId5"/>
    <p:sldId id="285" r:id="rId6"/>
    <p:sldId id="287" r:id="rId7"/>
    <p:sldId id="288" r:id="rId8"/>
    <p:sldId id="289" r:id="rId9"/>
    <p:sldId id="290" r:id="rId10"/>
    <p:sldId id="286" r:id="rId11"/>
    <p:sldId id="282" r:id="rId12"/>
    <p:sldId id="283" r:id="rId13"/>
    <p:sldId id="256" r:id="rId14"/>
    <p:sldId id="257" r:id="rId15"/>
    <p:sldId id="258" r:id="rId16"/>
    <p:sldId id="259" r:id="rId17"/>
    <p:sldId id="260" r:id="rId18"/>
    <p:sldId id="261" r:id="rId19"/>
    <p:sldId id="262" r:id="rId20"/>
    <p:sldId id="263" r:id="rId21"/>
    <p:sldId id="264" r:id="rId22"/>
    <p:sldId id="265" r:id="rId23"/>
    <p:sldId id="266" r:id="rId24"/>
    <p:sldId id="267" r:id="rId25"/>
    <p:sldId id="268" r:id="rId26"/>
    <p:sldId id="269" r:id="rId27"/>
    <p:sldId id="270" r:id="rId28"/>
    <p:sldId id="271" r:id="rId29"/>
    <p:sldId id="272" r:id="rId30"/>
    <p:sldId id="273"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p:scale>
          <a:sx n="82" d="100"/>
          <a:sy n="82" d="100"/>
        </p:scale>
        <p:origin x="-1224"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1E0598-8ACD-4B4F-9C4F-BDF1A269B9D5}" type="datetimeFigureOut">
              <a:rPr lang="en-US" smtClean="0"/>
              <a:pPr/>
              <a:t>1/29/19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E0598-8ACD-4B4F-9C4F-BDF1A269B9D5}" type="datetimeFigureOut">
              <a:rPr lang="en-US" smtClean="0"/>
              <a:pPr/>
              <a:t>1/29/19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E0598-8ACD-4B4F-9C4F-BDF1A269B9D5}" type="datetimeFigureOut">
              <a:rPr lang="en-US" smtClean="0"/>
              <a:pPr/>
              <a:t>1/29/19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E0598-8ACD-4B4F-9C4F-BDF1A269B9D5}" type="datetimeFigureOut">
              <a:rPr lang="en-US" smtClean="0"/>
              <a:pPr/>
              <a:t>1/29/19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1E0598-8ACD-4B4F-9C4F-BDF1A269B9D5}" type="datetimeFigureOut">
              <a:rPr lang="en-US" smtClean="0"/>
              <a:pPr/>
              <a:t>1/29/19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1E0598-8ACD-4B4F-9C4F-BDF1A269B9D5}" type="datetimeFigureOut">
              <a:rPr lang="en-US" smtClean="0"/>
              <a:pPr/>
              <a:t>1/29/19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1E0598-8ACD-4B4F-9C4F-BDF1A269B9D5}" type="datetimeFigureOut">
              <a:rPr lang="en-US" smtClean="0"/>
              <a:pPr/>
              <a:t>1/29/19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1E0598-8ACD-4B4F-9C4F-BDF1A269B9D5}" type="datetimeFigureOut">
              <a:rPr lang="en-US" smtClean="0"/>
              <a:pPr/>
              <a:t>1/29/19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1E0598-8ACD-4B4F-9C4F-BDF1A269B9D5}" type="datetimeFigureOut">
              <a:rPr lang="en-US" smtClean="0"/>
              <a:pPr/>
              <a:t>1/29/19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1E0598-8ACD-4B4F-9C4F-BDF1A269B9D5}" type="datetimeFigureOut">
              <a:rPr lang="en-US" smtClean="0"/>
              <a:pPr/>
              <a:t>1/29/19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1E0598-8ACD-4B4F-9C4F-BDF1A269B9D5}" type="datetimeFigureOut">
              <a:rPr lang="en-US" smtClean="0"/>
              <a:pPr/>
              <a:t>1/29/19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42AC0-DF84-8C45-B460-A1922CA5C56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1E0598-8ACD-4B4F-9C4F-BDF1A269B9D5}" type="datetimeFigureOut">
              <a:rPr lang="en-US" smtClean="0"/>
              <a:pPr/>
              <a:t>1/29/19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E42AC0-DF84-8C45-B460-A1922CA5C56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729266" y="2967335"/>
            <a:ext cx="7685480" cy="923330"/>
          </a:xfrm>
          <a:prstGeom prst="rect">
            <a:avLst/>
          </a:prstGeom>
          <a:noFill/>
        </p:spPr>
        <p:txBody>
          <a:bodyPr wrap="none" lIns="91440" tIns="45720" rIns="91440" bIns="45720">
            <a:spAutoFit/>
          </a:bodyPr>
          <a:lstStyle/>
          <a:p>
            <a:pPr algn="ctr"/>
            <a:r>
              <a:rPr lang="en-US" sz="5400" b="1" cap="none" spc="0" dirty="0" smtClean="0">
                <a:ln w="12700">
                  <a:solidFill>
                    <a:schemeClr val="accent4">
                      <a:lumMod val="50000"/>
                    </a:schemeClr>
                  </a:solidFill>
                  <a:prstDash val="solid"/>
                </a:ln>
                <a:solidFill>
                  <a:srgbClr val="660066"/>
                </a:solidFill>
                <a:effectLst>
                  <a:outerShdw blurRad="41275" dist="20320" dir="1800000" algn="tl" rotWithShape="0">
                    <a:srgbClr val="000000">
                      <a:alpha val="40000"/>
                    </a:srgbClr>
                  </a:outerShdw>
                </a:effectLst>
              </a:rPr>
              <a:t>FOOD-RELATED ILLNESSES</a:t>
            </a:r>
            <a:endParaRPr lang="en-US" sz="5400" b="1" cap="none" spc="0" dirty="0">
              <a:ln w="12700">
                <a:solidFill>
                  <a:schemeClr val="accent4">
                    <a:lumMod val="50000"/>
                  </a:schemeClr>
                </a:solidFill>
                <a:prstDash val="solid"/>
              </a:ln>
              <a:solidFill>
                <a:srgbClr val="660066"/>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886963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Pellagra</a:t>
            </a:r>
            <a:endParaRPr lang="en-US" dirty="0"/>
          </a:p>
        </p:txBody>
      </p:sp>
      <p:sp>
        <p:nvSpPr>
          <p:cNvPr id="3" name="Content Placeholder 2"/>
          <p:cNvSpPr>
            <a:spLocks noGrp="1"/>
          </p:cNvSpPr>
          <p:nvPr>
            <p:ph idx="1"/>
          </p:nvPr>
        </p:nvSpPr>
        <p:spPr/>
        <p:txBody>
          <a:bodyPr/>
          <a:lstStyle/>
          <a:p>
            <a:r>
              <a:rPr lang="en-US" dirty="0" smtClean="0"/>
              <a:t>Caused by a lack of vitamin niacin (B3) </a:t>
            </a:r>
          </a:p>
          <a:p>
            <a:r>
              <a:rPr lang="en-US" dirty="0" smtClean="0"/>
              <a:t>Symptoms include delusions or mental confusion, diarrhea, nausea, and scaly skin sores</a:t>
            </a:r>
            <a:endParaRPr lang="en-US" dirty="0"/>
          </a:p>
        </p:txBody>
      </p:sp>
      <p:pic>
        <p:nvPicPr>
          <p:cNvPr id="4" name="Picture 3" descr="pellagrski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2400" y="3429000"/>
            <a:ext cx="2859024" cy="3310128"/>
          </a:xfrm>
          <a:prstGeom prst="rect">
            <a:avLst/>
          </a:prstGeom>
        </p:spPr>
      </p:pic>
    </p:spTree>
    <p:extLst>
      <p:ext uri="{BB962C8B-B14F-4D97-AF65-F5344CB8AC3E}">
        <p14:creationId xmlns:p14="http://schemas.microsoft.com/office/powerpoint/2010/main" val="820342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a:t>
            </a:r>
            <a:endParaRPr lang="en-US" dirty="0"/>
          </a:p>
        </p:txBody>
      </p:sp>
      <p:sp>
        <p:nvSpPr>
          <p:cNvPr id="3" name="Content Placeholder 2"/>
          <p:cNvSpPr>
            <a:spLocks noGrp="1"/>
          </p:cNvSpPr>
          <p:nvPr>
            <p:ph idx="1"/>
          </p:nvPr>
        </p:nvSpPr>
        <p:spPr/>
        <p:txBody>
          <a:bodyPr/>
          <a:lstStyle/>
          <a:p>
            <a:r>
              <a:rPr lang="en-US" dirty="0"/>
              <a:t>https://</a:t>
            </a:r>
            <a:r>
              <a:rPr lang="en-US" dirty="0" err="1"/>
              <a:t>ed.ted.com</a:t>
            </a:r>
            <a:r>
              <a:rPr lang="en-US" dirty="0"/>
              <a:t>/lessons/what-is-obesity-</a:t>
            </a:r>
            <a:r>
              <a:rPr lang="en-US" dirty="0" err="1"/>
              <a:t>mia</a:t>
            </a:r>
            <a:r>
              <a:rPr lang="en-US" dirty="0"/>
              <a:t>-</a:t>
            </a:r>
            <a:r>
              <a:rPr lang="en-US" dirty="0" err="1"/>
              <a:t>nacamulli</a:t>
            </a:r>
            <a:endParaRPr lang="en-US" dirty="0"/>
          </a:p>
        </p:txBody>
      </p:sp>
    </p:spTree>
    <p:extLst>
      <p:ext uri="{BB962C8B-B14F-4D97-AF65-F5344CB8AC3E}">
        <p14:creationId xmlns:p14="http://schemas.microsoft.com/office/powerpoint/2010/main" val="1518118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2 Diabetes</a:t>
            </a:r>
            <a:endParaRPr lang="en-US" dirty="0"/>
          </a:p>
        </p:txBody>
      </p:sp>
      <p:sp>
        <p:nvSpPr>
          <p:cNvPr id="3" name="Content Placeholder 2"/>
          <p:cNvSpPr>
            <a:spLocks noGrp="1"/>
          </p:cNvSpPr>
          <p:nvPr>
            <p:ph idx="1"/>
          </p:nvPr>
        </p:nvSpPr>
        <p:spPr/>
        <p:txBody>
          <a:bodyPr/>
          <a:lstStyle/>
          <a:p>
            <a:r>
              <a:rPr lang="en-US" dirty="0" smtClean="0"/>
              <a:t>Inability to control the body’s blood sugar levels! Insulin is the hormone responsible for the release of glucose into the blood and its storage in the interior of cells</a:t>
            </a:r>
          </a:p>
          <a:p>
            <a:r>
              <a:rPr lang="en-US" dirty="0" smtClean="0"/>
              <a:t>But an excessive consumption of sugar can cause cells to be immune to insulin resulting in high blood sugar level which is dangerous and causes disorders!</a:t>
            </a:r>
            <a:endParaRPr lang="en-US" dirty="0"/>
          </a:p>
        </p:txBody>
      </p:sp>
    </p:spTree>
    <p:extLst>
      <p:ext uri="{BB962C8B-B14F-4D97-AF65-F5344CB8AC3E}">
        <p14:creationId xmlns:p14="http://schemas.microsoft.com/office/powerpoint/2010/main" val="3076739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470025"/>
          </a:xfrm>
        </p:spPr>
        <p:txBody>
          <a:bodyPr/>
          <a:lstStyle/>
          <a:p>
            <a:r>
              <a:rPr lang="en-US" dirty="0" smtClean="0"/>
              <a:t>Eating Disorders</a:t>
            </a:r>
            <a:endParaRPr lang="en-US" dirty="0"/>
          </a:p>
        </p:txBody>
      </p:sp>
      <p:pic>
        <p:nvPicPr>
          <p:cNvPr id="1026" name="Picture 2" descr="https://encrypted-tbn2.google.com/images?q=tbn:ANd9GcSwgDe2L-Yt-qeTnv582OZ0Kxa_PGtT9EyS_4Dxaci0e-kTOY_1X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2667000"/>
            <a:ext cx="2219325" cy="20574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most common eating disorders</a:t>
            </a:r>
            <a:endParaRPr lang="en-US" dirty="0"/>
          </a:p>
        </p:txBody>
      </p:sp>
      <p:sp>
        <p:nvSpPr>
          <p:cNvPr id="3" name="Content Placeholder 2"/>
          <p:cNvSpPr>
            <a:spLocks noGrp="1"/>
          </p:cNvSpPr>
          <p:nvPr>
            <p:ph idx="1"/>
          </p:nvPr>
        </p:nvSpPr>
        <p:spPr/>
        <p:txBody>
          <a:bodyPr/>
          <a:lstStyle/>
          <a:p>
            <a:r>
              <a:rPr lang="en-US" dirty="0" smtClean="0"/>
              <a:t>Anorexia nervosa</a:t>
            </a:r>
          </a:p>
          <a:p>
            <a:r>
              <a:rPr lang="en-US" dirty="0" smtClean="0"/>
              <a:t>Bulimia nervosa</a:t>
            </a:r>
          </a:p>
          <a:p>
            <a:r>
              <a:rPr lang="en-US" dirty="0" smtClean="0"/>
              <a:t>Binge eating</a:t>
            </a:r>
          </a:p>
          <a:p>
            <a:pPr>
              <a:buNone/>
            </a:pPr>
            <a:r>
              <a:rPr lang="en-US" dirty="0" smtClean="0"/>
              <a:t>                                                    </a:t>
            </a:r>
          </a:p>
          <a:p>
            <a:pPr>
              <a:buNone/>
            </a:pPr>
            <a:r>
              <a:rPr lang="en-US" dirty="0" smtClean="0"/>
              <a:t>                                            </a:t>
            </a:r>
            <a:endParaRPr lang="en-US" dirty="0"/>
          </a:p>
        </p:txBody>
      </p:sp>
      <p:pic>
        <p:nvPicPr>
          <p:cNvPr id="4" name="Picture 3" descr="graph.jpg"/>
          <p:cNvPicPr>
            <a:picLocks noChangeAspect="1"/>
          </p:cNvPicPr>
          <p:nvPr/>
        </p:nvPicPr>
        <p:blipFill>
          <a:blip r:embed="rId2"/>
          <a:stretch>
            <a:fillRect/>
          </a:stretch>
        </p:blipFill>
        <p:spPr>
          <a:xfrm>
            <a:off x="4419600" y="1600200"/>
            <a:ext cx="3733800" cy="43434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Anorexia nervosa</a:t>
            </a:r>
            <a:br>
              <a:rPr lang="en-US" dirty="0" smtClean="0"/>
            </a:br>
            <a:endParaRPr lang="en-US" dirty="0"/>
          </a:p>
        </p:txBody>
      </p:sp>
      <p:sp>
        <p:nvSpPr>
          <p:cNvPr id="3" name="Content Placeholder 2"/>
          <p:cNvSpPr>
            <a:spLocks noGrp="1"/>
          </p:cNvSpPr>
          <p:nvPr>
            <p:ph idx="1"/>
          </p:nvPr>
        </p:nvSpPr>
        <p:spPr/>
        <p:txBody>
          <a:bodyPr/>
          <a:lstStyle/>
          <a:p>
            <a:r>
              <a:rPr lang="en-US" dirty="0" smtClean="0"/>
              <a:t>Emotional/psychological disorder characterized by an obsessive desire to lose weight.</a:t>
            </a:r>
          </a:p>
          <a:p>
            <a:r>
              <a:rPr lang="en-US" dirty="0" smtClean="0"/>
              <a:t>A relentless pursuit of thinness</a:t>
            </a:r>
          </a:p>
          <a:p>
            <a:endParaRPr lang="en-US" dirty="0" smtClean="0"/>
          </a:p>
          <a:p>
            <a:pPr>
              <a:buNone/>
            </a:pPr>
            <a:endParaRPr lang="en-US" dirty="0" smtClean="0"/>
          </a:p>
          <a:p>
            <a:pPr>
              <a:buNone/>
            </a:pPr>
            <a:endParaRPr lang="en-US" dirty="0" smtClean="0"/>
          </a:p>
          <a:p>
            <a:pPr>
              <a:buNone/>
            </a:pPr>
            <a:endParaRPr lang="en-US" dirty="0" smtClean="0"/>
          </a:p>
          <a:p>
            <a:endParaRPr lang="en-US" dirty="0"/>
          </a:p>
        </p:txBody>
      </p:sp>
      <p:pic>
        <p:nvPicPr>
          <p:cNvPr id="4" name="Picture 3" descr="images.jpg"/>
          <p:cNvPicPr>
            <a:picLocks noChangeAspect="1"/>
          </p:cNvPicPr>
          <p:nvPr/>
        </p:nvPicPr>
        <p:blipFill>
          <a:blip r:embed="rId2"/>
          <a:stretch>
            <a:fillRect/>
          </a:stretch>
        </p:blipFill>
        <p:spPr>
          <a:xfrm>
            <a:off x="4572000" y="3962400"/>
            <a:ext cx="4114800" cy="25781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Anorexia</a:t>
            </a: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smtClean="0"/>
              <a:t>No definite cause- some possibilities are self-esteem issues, body image issues, social pressures &amp; genetic factors.</a:t>
            </a:r>
          </a:p>
          <a:p>
            <a:r>
              <a:rPr lang="en-US" dirty="0" smtClean="0"/>
              <a:t>Affects more females than males</a:t>
            </a:r>
          </a:p>
          <a:p>
            <a:r>
              <a:rPr lang="en-US" dirty="0" smtClean="0"/>
              <a:t>Most common is white/middle-upper class/ adolescent females.</a:t>
            </a:r>
          </a:p>
          <a:p>
            <a:r>
              <a:rPr lang="en-US" dirty="0" smtClean="0"/>
              <a:t>Affects about 1% of adolescent                      girls &amp; 0.3% of males.    </a:t>
            </a:r>
          </a:p>
          <a:p>
            <a:endParaRPr lang="en-US" dirty="0" smtClean="0"/>
          </a:p>
          <a:p>
            <a:endParaRPr lang="en-US" dirty="0"/>
          </a:p>
        </p:txBody>
      </p:sp>
      <p:pic>
        <p:nvPicPr>
          <p:cNvPr id="4" name="Picture 3" descr="life.jpg"/>
          <p:cNvPicPr>
            <a:picLocks noChangeAspect="1"/>
          </p:cNvPicPr>
          <p:nvPr/>
        </p:nvPicPr>
        <p:blipFill>
          <a:blip r:embed="rId2"/>
          <a:stretch>
            <a:fillRect/>
          </a:stretch>
        </p:blipFill>
        <p:spPr>
          <a:xfrm>
            <a:off x="6096000" y="3962400"/>
            <a:ext cx="2590800" cy="256233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 of Anorexia</a:t>
            </a:r>
            <a:endParaRPr lang="en-US" dirty="0"/>
          </a:p>
        </p:txBody>
      </p:sp>
      <p:sp>
        <p:nvSpPr>
          <p:cNvPr id="3" name="Content Placeholder 2"/>
          <p:cNvSpPr>
            <a:spLocks noGrp="1"/>
          </p:cNvSpPr>
          <p:nvPr>
            <p:ph idx="1"/>
          </p:nvPr>
        </p:nvSpPr>
        <p:spPr>
          <a:xfrm>
            <a:off x="457200" y="1646237"/>
            <a:ext cx="8229600" cy="4525963"/>
          </a:xfrm>
        </p:spPr>
        <p:txBody>
          <a:bodyPr>
            <a:normAutofit lnSpcReduction="10000"/>
          </a:bodyPr>
          <a:lstStyle/>
          <a:p>
            <a:r>
              <a:rPr lang="en-US" dirty="0" smtClean="0"/>
              <a:t>Restrictive eating</a:t>
            </a:r>
          </a:p>
          <a:p>
            <a:r>
              <a:rPr lang="en-US" dirty="0" smtClean="0"/>
              <a:t>Excessive exercising</a:t>
            </a:r>
          </a:p>
          <a:p>
            <a:r>
              <a:rPr lang="en-US" dirty="0" smtClean="0"/>
              <a:t>Over-use of diet pills, laxatives &amp; enemas</a:t>
            </a:r>
          </a:p>
          <a:p>
            <a:r>
              <a:rPr lang="en-US" dirty="0" smtClean="0"/>
              <a:t>Think they are overweight when really they are really thin</a:t>
            </a:r>
          </a:p>
          <a:p>
            <a:r>
              <a:rPr lang="en-US" dirty="0" smtClean="0"/>
              <a:t>Obsessed about food</a:t>
            </a:r>
          </a:p>
          <a:p>
            <a:r>
              <a:rPr lang="en-US" dirty="0" smtClean="0"/>
              <a:t>Vomit after eating            </a:t>
            </a:r>
          </a:p>
          <a:p>
            <a:r>
              <a:rPr lang="en-US" dirty="0"/>
              <a:t>D</a:t>
            </a:r>
            <a:r>
              <a:rPr lang="en-US" dirty="0" smtClean="0"/>
              <a:t>enial</a:t>
            </a:r>
            <a:endParaRPr lang="en-US" dirty="0"/>
          </a:p>
        </p:txBody>
      </p:sp>
      <p:pic>
        <p:nvPicPr>
          <p:cNvPr id="4" name="Picture 3" descr="diet pills.jpg"/>
          <p:cNvPicPr>
            <a:picLocks noChangeAspect="1"/>
          </p:cNvPicPr>
          <p:nvPr/>
        </p:nvPicPr>
        <p:blipFill>
          <a:blip r:embed="rId2"/>
          <a:stretch>
            <a:fillRect/>
          </a:stretch>
        </p:blipFill>
        <p:spPr>
          <a:xfrm>
            <a:off x="4572000" y="3954463"/>
            <a:ext cx="4114800" cy="21717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Anorexia</a:t>
            </a:r>
            <a:endParaRPr lang="en-US" dirty="0"/>
          </a:p>
        </p:txBody>
      </p:sp>
      <p:sp>
        <p:nvSpPr>
          <p:cNvPr id="3" name="Content Placeholder 2"/>
          <p:cNvSpPr>
            <a:spLocks noGrp="1"/>
          </p:cNvSpPr>
          <p:nvPr>
            <p:ph idx="1"/>
          </p:nvPr>
        </p:nvSpPr>
        <p:spPr/>
        <p:txBody>
          <a:bodyPr/>
          <a:lstStyle/>
          <a:p>
            <a:r>
              <a:rPr lang="en-US" dirty="0" smtClean="0"/>
              <a:t>Malnutrition</a:t>
            </a:r>
          </a:p>
          <a:p>
            <a:r>
              <a:rPr lang="en-US" dirty="0" smtClean="0"/>
              <a:t>Heart-rhythm disturbances       </a:t>
            </a:r>
          </a:p>
          <a:p>
            <a:r>
              <a:rPr lang="en-US" dirty="0" smtClean="0"/>
              <a:t>Digestive abnormalities</a:t>
            </a:r>
          </a:p>
          <a:p>
            <a:r>
              <a:rPr lang="en-US" dirty="0" smtClean="0"/>
              <a:t>Bone density loss</a:t>
            </a:r>
          </a:p>
          <a:p>
            <a:r>
              <a:rPr lang="en-US" dirty="0" smtClean="0"/>
              <a:t>Anemia</a:t>
            </a:r>
          </a:p>
          <a:p>
            <a:r>
              <a:rPr lang="en-US" dirty="0" smtClean="0"/>
              <a:t>Hormonal &amp; electrolyte imbalances</a:t>
            </a:r>
          </a:p>
          <a:p>
            <a:r>
              <a:rPr lang="en-US" dirty="0" smtClean="0"/>
              <a:t>Kidney damage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Bulimia nervosa</a:t>
            </a:r>
            <a:endParaRPr lang="en-US" dirty="0"/>
          </a:p>
        </p:txBody>
      </p:sp>
      <p:sp>
        <p:nvSpPr>
          <p:cNvPr id="3" name="Content Placeholder 2"/>
          <p:cNvSpPr>
            <a:spLocks noGrp="1"/>
          </p:cNvSpPr>
          <p:nvPr>
            <p:ph idx="1"/>
          </p:nvPr>
        </p:nvSpPr>
        <p:spPr>
          <a:xfrm>
            <a:off x="457200" y="1219200"/>
            <a:ext cx="8229600" cy="4906963"/>
          </a:xfrm>
        </p:spPr>
        <p:txBody>
          <a:bodyPr/>
          <a:lstStyle/>
          <a:p>
            <a:r>
              <a:rPr lang="en-US" dirty="0" smtClean="0"/>
              <a:t>Characterized by recurrent &amp; frequent episodes of eating unusually large amounts of food &amp; feeling lack of control over eating.</a:t>
            </a:r>
          </a:p>
          <a:p>
            <a:r>
              <a:rPr lang="en-US" dirty="0" smtClean="0"/>
              <a:t>This binge eating is followed by a behavior that compensates for the over eating.</a:t>
            </a:r>
          </a:p>
          <a:p>
            <a:pPr>
              <a:buNone/>
            </a:pPr>
            <a:r>
              <a:rPr lang="en-US" dirty="0" smtClean="0"/>
              <a:t>    Ex: purging/vomiting, excessive use of laxatives, fasting, excessive exercise.</a:t>
            </a:r>
          </a:p>
          <a:p>
            <a:pPr>
              <a:buNone/>
            </a:pPr>
            <a:r>
              <a:rPr lang="en-US" dirty="0" smtClean="0"/>
              <a:t>                                                                   </a:t>
            </a:r>
            <a:endParaRPr lang="en-US" dirty="0"/>
          </a:p>
        </p:txBody>
      </p:sp>
      <p:pic>
        <p:nvPicPr>
          <p:cNvPr id="4" name="Picture 3" descr="vomiting.jpg"/>
          <p:cNvPicPr>
            <a:picLocks noChangeAspect="1"/>
          </p:cNvPicPr>
          <p:nvPr/>
        </p:nvPicPr>
        <p:blipFill>
          <a:blip r:embed="rId2"/>
          <a:stretch>
            <a:fillRect/>
          </a:stretch>
        </p:blipFill>
        <p:spPr>
          <a:xfrm>
            <a:off x="6705600" y="4997302"/>
            <a:ext cx="2209800" cy="167019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Malnutrition</a:t>
            </a:r>
            <a:endParaRPr lang="en-US" dirty="0"/>
          </a:p>
        </p:txBody>
      </p:sp>
      <p:sp>
        <p:nvSpPr>
          <p:cNvPr id="3" name="Content Placeholder 2"/>
          <p:cNvSpPr>
            <a:spLocks noGrp="1"/>
          </p:cNvSpPr>
          <p:nvPr>
            <p:ph idx="1"/>
          </p:nvPr>
        </p:nvSpPr>
        <p:spPr/>
        <p:txBody>
          <a:bodyPr>
            <a:normAutofit fontScale="92500"/>
          </a:bodyPr>
          <a:lstStyle/>
          <a:p>
            <a:r>
              <a:rPr lang="en-US" dirty="0" smtClean="0"/>
              <a:t>Occurs when someone does not get enough to eat</a:t>
            </a:r>
          </a:p>
          <a:p>
            <a:r>
              <a:rPr lang="en-US" dirty="0" smtClean="0"/>
              <a:t>A lack of foods that contain energy and proteins</a:t>
            </a:r>
          </a:p>
          <a:p>
            <a:r>
              <a:rPr lang="en-US" dirty="0" smtClean="0"/>
              <a:t>The majority of cases are in developing countries and affects children the most</a:t>
            </a:r>
          </a:p>
          <a:p>
            <a:r>
              <a:rPr lang="en-US" dirty="0" smtClean="0"/>
              <a:t>Many types: ex) marasmus: complete lack of food</a:t>
            </a:r>
          </a:p>
          <a:p>
            <a:r>
              <a:rPr lang="en-US" dirty="0" smtClean="0"/>
              <a:t>Kwashiorkor: considerable lack of </a:t>
            </a:r>
            <a:r>
              <a:rPr lang="en-US" dirty="0" err="1" smtClean="0"/>
              <a:t>protien</a:t>
            </a:r>
            <a:r>
              <a:rPr lang="en-US" dirty="0" smtClean="0"/>
              <a:t> in someone’s diet</a:t>
            </a:r>
            <a:endParaRPr lang="en-US" dirty="0"/>
          </a:p>
        </p:txBody>
      </p:sp>
    </p:spTree>
    <p:extLst>
      <p:ext uri="{BB962C8B-B14F-4D97-AF65-F5344CB8AC3E}">
        <p14:creationId xmlns:p14="http://schemas.microsoft.com/office/powerpoint/2010/main" val="2979223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Bulimia</a:t>
            </a:r>
            <a:endParaRPr lang="en-US" dirty="0"/>
          </a:p>
        </p:txBody>
      </p:sp>
      <p:sp>
        <p:nvSpPr>
          <p:cNvPr id="3" name="Content Placeholder 2"/>
          <p:cNvSpPr>
            <a:spLocks noGrp="1"/>
          </p:cNvSpPr>
          <p:nvPr>
            <p:ph idx="1"/>
          </p:nvPr>
        </p:nvSpPr>
        <p:spPr/>
        <p:txBody>
          <a:bodyPr/>
          <a:lstStyle/>
          <a:p>
            <a:r>
              <a:rPr lang="en-US" dirty="0" smtClean="0"/>
              <a:t>No definite cause</a:t>
            </a:r>
          </a:p>
          <a:p>
            <a:r>
              <a:rPr lang="en-US" dirty="0" smtClean="0"/>
              <a:t>Social surroundings          </a:t>
            </a:r>
          </a:p>
          <a:p>
            <a:r>
              <a:rPr lang="en-US" dirty="0" smtClean="0"/>
              <a:t>Stressful situations</a:t>
            </a:r>
          </a:p>
          <a:p>
            <a:r>
              <a:rPr lang="en-US" dirty="0" smtClean="0"/>
              <a:t>Cultural pressures</a:t>
            </a:r>
          </a:p>
          <a:p>
            <a:r>
              <a:rPr lang="en-US" dirty="0" smtClean="0"/>
              <a:t>Low self-esteem</a:t>
            </a:r>
          </a:p>
          <a:p>
            <a:r>
              <a:rPr lang="en-US" dirty="0" smtClean="0"/>
              <a:t>Depression</a:t>
            </a:r>
          </a:p>
          <a:p>
            <a:r>
              <a:rPr lang="en-US" dirty="0"/>
              <a:t>A</a:t>
            </a:r>
            <a:r>
              <a:rPr lang="en-US" dirty="0" smtClean="0"/>
              <a:t>buse</a:t>
            </a:r>
          </a:p>
        </p:txBody>
      </p:sp>
      <p:pic>
        <p:nvPicPr>
          <p:cNvPr id="5" name="Picture 4" descr="size.jpg"/>
          <p:cNvPicPr>
            <a:picLocks noChangeAspect="1"/>
          </p:cNvPicPr>
          <p:nvPr/>
        </p:nvPicPr>
        <p:blipFill>
          <a:blip r:embed="rId2"/>
          <a:stretch>
            <a:fillRect/>
          </a:stretch>
        </p:blipFill>
        <p:spPr>
          <a:xfrm>
            <a:off x="5029200" y="1600200"/>
            <a:ext cx="2743200" cy="43434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 of Bulimia</a:t>
            </a:r>
            <a:endParaRPr lang="en-US" dirty="0"/>
          </a:p>
        </p:txBody>
      </p:sp>
      <p:sp>
        <p:nvSpPr>
          <p:cNvPr id="3" name="Content Placeholder 2"/>
          <p:cNvSpPr>
            <a:spLocks noGrp="1"/>
          </p:cNvSpPr>
          <p:nvPr>
            <p:ph idx="1"/>
          </p:nvPr>
        </p:nvSpPr>
        <p:spPr>
          <a:xfrm>
            <a:off x="457200" y="1417638"/>
            <a:ext cx="8229600" cy="5135562"/>
          </a:xfrm>
        </p:spPr>
        <p:txBody>
          <a:bodyPr>
            <a:normAutofit lnSpcReduction="10000"/>
          </a:bodyPr>
          <a:lstStyle/>
          <a:p>
            <a:r>
              <a:rPr lang="en-US" dirty="0" smtClean="0"/>
              <a:t>Preoccupation with food</a:t>
            </a:r>
          </a:p>
          <a:p>
            <a:r>
              <a:rPr lang="en-US" dirty="0" smtClean="0"/>
              <a:t>Binge eating (usually in secret)</a:t>
            </a:r>
          </a:p>
          <a:p>
            <a:r>
              <a:rPr lang="en-US" dirty="0" smtClean="0"/>
              <a:t>Vomiting after eating</a:t>
            </a:r>
          </a:p>
          <a:p>
            <a:r>
              <a:rPr lang="en-US" dirty="0" smtClean="0"/>
              <a:t>Abuse of laxatives</a:t>
            </a:r>
          </a:p>
          <a:p>
            <a:r>
              <a:rPr lang="en-US" dirty="0" smtClean="0"/>
              <a:t>Compulsive exercise</a:t>
            </a:r>
          </a:p>
          <a:p>
            <a:r>
              <a:rPr lang="en-US" dirty="0" smtClean="0"/>
              <a:t>Swollen salivary glands</a:t>
            </a:r>
          </a:p>
          <a:p>
            <a:r>
              <a:rPr lang="en-US" dirty="0" smtClean="0"/>
              <a:t>Broken blood vessels in the eyes</a:t>
            </a:r>
          </a:p>
          <a:p>
            <a:r>
              <a:rPr lang="en-US" dirty="0" smtClean="0"/>
              <a:t>Disappearance of food</a:t>
            </a:r>
          </a:p>
          <a:p>
            <a:r>
              <a:rPr lang="en-US" dirty="0" smtClean="0"/>
              <a:t>Puffy cheeks</a:t>
            </a:r>
          </a:p>
          <a:p>
            <a:pPr>
              <a:buNone/>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Bulimia</a:t>
            </a:r>
            <a:endParaRPr lang="en-US" dirty="0"/>
          </a:p>
        </p:txBody>
      </p:sp>
      <p:sp>
        <p:nvSpPr>
          <p:cNvPr id="3" name="Content Placeholder 2"/>
          <p:cNvSpPr>
            <a:spLocks noGrp="1"/>
          </p:cNvSpPr>
          <p:nvPr>
            <p:ph idx="1"/>
          </p:nvPr>
        </p:nvSpPr>
        <p:spPr/>
        <p:txBody>
          <a:bodyPr/>
          <a:lstStyle/>
          <a:p>
            <a:r>
              <a:rPr lang="en-US" dirty="0" smtClean="0"/>
              <a:t>Electrolyte imbalances</a:t>
            </a:r>
          </a:p>
          <a:p>
            <a:r>
              <a:rPr lang="en-US" dirty="0" smtClean="0"/>
              <a:t>Gastro intestinal problems</a:t>
            </a:r>
          </a:p>
          <a:p>
            <a:r>
              <a:rPr lang="en-US" dirty="0" smtClean="0"/>
              <a:t>Oral &amp; tooth problems</a:t>
            </a:r>
          </a:p>
          <a:p>
            <a:r>
              <a:rPr lang="en-US" dirty="0" smtClean="0"/>
              <a:t>Swelling of the hands &amp; feet</a:t>
            </a:r>
          </a:p>
          <a:p>
            <a:r>
              <a:rPr lang="en-US" dirty="0" smtClean="0"/>
              <a:t>Weakness/dizziness</a:t>
            </a:r>
          </a:p>
          <a:p>
            <a:r>
              <a:rPr lang="en-US" dirty="0" smtClean="0"/>
              <a:t>Acid reflux</a:t>
            </a:r>
          </a:p>
          <a:p>
            <a:r>
              <a:rPr lang="en-US" dirty="0" smtClean="0"/>
              <a:t>Ulcers</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Binge Eating</a:t>
            </a:r>
            <a:endParaRPr lang="en-US" dirty="0"/>
          </a:p>
        </p:txBody>
      </p:sp>
      <p:sp>
        <p:nvSpPr>
          <p:cNvPr id="3" name="Content Placeholder 2"/>
          <p:cNvSpPr>
            <a:spLocks noGrp="1"/>
          </p:cNvSpPr>
          <p:nvPr>
            <p:ph idx="1"/>
          </p:nvPr>
        </p:nvSpPr>
        <p:spPr/>
        <p:txBody>
          <a:bodyPr/>
          <a:lstStyle/>
          <a:p>
            <a:r>
              <a:rPr lang="en-US" dirty="0" smtClean="0"/>
              <a:t>Also called compulsive eating.</a:t>
            </a:r>
          </a:p>
          <a:p>
            <a:r>
              <a:rPr lang="en-US" dirty="0" smtClean="0"/>
              <a:t>Episodes of uncontrollable eating on a regular basis.</a:t>
            </a:r>
          </a:p>
          <a:p>
            <a:pPr>
              <a:buNone/>
            </a:pPr>
            <a:r>
              <a:rPr lang="en-US" dirty="0" smtClean="0"/>
              <a:t>                           </a:t>
            </a:r>
            <a:endParaRPr lang="en-US" dirty="0"/>
          </a:p>
        </p:txBody>
      </p:sp>
      <p:pic>
        <p:nvPicPr>
          <p:cNvPr id="4" name="Picture 3" descr="binge.jpg"/>
          <p:cNvPicPr>
            <a:picLocks noChangeAspect="1"/>
          </p:cNvPicPr>
          <p:nvPr/>
        </p:nvPicPr>
        <p:blipFill>
          <a:blip r:embed="rId2"/>
          <a:stretch>
            <a:fillRect/>
          </a:stretch>
        </p:blipFill>
        <p:spPr>
          <a:xfrm>
            <a:off x="3327400" y="3124200"/>
            <a:ext cx="3225800" cy="32766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Binge Eating</a:t>
            </a:r>
            <a:endParaRPr lang="en-US" dirty="0"/>
          </a:p>
        </p:txBody>
      </p:sp>
      <p:sp>
        <p:nvSpPr>
          <p:cNvPr id="3" name="Content Placeholder 2"/>
          <p:cNvSpPr>
            <a:spLocks noGrp="1"/>
          </p:cNvSpPr>
          <p:nvPr>
            <p:ph idx="1"/>
          </p:nvPr>
        </p:nvSpPr>
        <p:spPr/>
        <p:txBody>
          <a:bodyPr/>
          <a:lstStyle/>
          <a:p>
            <a:r>
              <a:rPr lang="en-US" dirty="0" smtClean="0"/>
              <a:t>Emotions (avoiding them)</a:t>
            </a:r>
          </a:p>
          <a:p>
            <a:r>
              <a:rPr lang="en-US" dirty="0" smtClean="0"/>
              <a:t>Eating patterns (from childhood)</a:t>
            </a:r>
          </a:p>
          <a:p>
            <a:r>
              <a:rPr lang="en-US" dirty="0" smtClean="0"/>
              <a:t>Biological (hypothalamus-fails to send message of fullness)</a:t>
            </a:r>
          </a:p>
          <a:p>
            <a:pPr>
              <a:buNone/>
            </a:pPr>
            <a:r>
              <a:rPr lang="en-US" dirty="0" smtClean="0"/>
              <a:t>    (serotonin-plays a role in some compulsion behaviors)                   </a:t>
            </a:r>
          </a:p>
          <a:p>
            <a:pPr>
              <a:buNone/>
            </a:pPr>
            <a:endParaRPr lang="en-US" dirty="0"/>
          </a:p>
        </p:txBody>
      </p:sp>
      <p:pic>
        <p:nvPicPr>
          <p:cNvPr id="4" name="Picture 3" descr="brain.jpg"/>
          <p:cNvPicPr>
            <a:picLocks noChangeAspect="1"/>
          </p:cNvPicPr>
          <p:nvPr/>
        </p:nvPicPr>
        <p:blipFill>
          <a:blip r:embed="rId2"/>
          <a:stretch>
            <a:fillRect/>
          </a:stretch>
        </p:blipFill>
        <p:spPr>
          <a:xfrm>
            <a:off x="4968084" y="4495800"/>
            <a:ext cx="2855115" cy="21971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 of Binge Eating</a:t>
            </a:r>
            <a:endParaRPr lang="en-US" dirty="0"/>
          </a:p>
        </p:txBody>
      </p:sp>
      <p:sp>
        <p:nvSpPr>
          <p:cNvPr id="3" name="Content Placeholder 2"/>
          <p:cNvSpPr>
            <a:spLocks noGrp="1"/>
          </p:cNvSpPr>
          <p:nvPr>
            <p:ph idx="1"/>
          </p:nvPr>
        </p:nvSpPr>
        <p:spPr/>
        <p:txBody>
          <a:bodyPr/>
          <a:lstStyle/>
          <a:p>
            <a:r>
              <a:rPr lang="en-US" dirty="0" smtClean="0"/>
              <a:t>Binge eating more than 2 times a week</a:t>
            </a:r>
          </a:p>
          <a:p>
            <a:r>
              <a:rPr lang="en-US" dirty="0" smtClean="0"/>
              <a:t>Eating very quickly</a:t>
            </a:r>
          </a:p>
          <a:p>
            <a:r>
              <a:rPr lang="en-US" dirty="0" smtClean="0"/>
              <a:t>Eating until uncomfortably full</a:t>
            </a:r>
          </a:p>
          <a:p>
            <a:r>
              <a:rPr lang="en-US" dirty="0" smtClean="0"/>
              <a:t>Eating when not hungry</a:t>
            </a:r>
          </a:p>
          <a:p>
            <a:r>
              <a:rPr lang="en-US" dirty="0" smtClean="0"/>
              <a:t>Eating alone (because of shame)</a:t>
            </a:r>
          </a:p>
          <a:p>
            <a:r>
              <a:rPr lang="en-US" dirty="0" smtClean="0"/>
              <a:t>Feeling disgusted, guilty</a:t>
            </a:r>
          </a:p>
          <a:p>
            <a:r>
              <a:rPr lang="en-US" dirty="0" smtClean="0"/>
              <a:t>Gain excessive weight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Binge Eating</a:t>
            </a:r>
            <a:endParaRPr lang="en-US" dirty="0"/>
          </a:p>
        </p:txBody>
      </p:sp>
      <p:sp>
        <p:nvSpPr>
          <p:cNvPr id="3" name="Content Placeholder 2"/>
          <p:cNvSpPr>
            <a:spLocks noGrp="1"/>
          </p:cNvSpPr>
          <p:nvPr>
            <p:ph idx="1"/>
          </p:nvPr>
        </p:nvSpPr>
        <p:spPr/>
        <p:txBody>
          <a:bodyPr/>
          <a:lstStyle/>
          <a:p>
            <a:r>
              <a:rPr lang="en-US" dirty="0" smtClean="0"/>
              <a:t>Certain types of cancer</a:t>
            </a:r>
          </a:p>
          <a:p>
            <a:r>
              <a:rPr lang="en-US" dirty="0" smtClean="0"/>
              <a:t>Diabetes</a:t>
            </a:r>
          </a:p>
          <a:p>
            <a:r>
              <a:rPr lang="en-US" dirty="0" smtClean="0"/>
              <a:t>Gallbladder disease</a:t>
            </a:r>
          </a:p>
          <a:p>
            <a:r>
              <a:rPr lang="en-US" dirty="0" smtClean="0"/>
              <a:t>High blood pressure</a:t>
            </a:r>
          </a:p>
          <a:p>
            <a:r>
              <a:rPr lang="en-US" dirty="0" smtClean="0"/>
              <a:t>High cholesterol</a:t>
            </a:r>
          </a:p>
          <a:p>
            <a:r>
              <a:rPr lang="en-US" dirty="0" smtClean="0"/>
              <a:t>Some psychiatric illnesses (anxiety, panic disorder, depression, alcoholism, drug abuse)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Allergies and Intolerances</a:t>
            </a:r>
            <a:endParaRPr lang="en-US" dirty="0"/>
          </a:p>
        </p:txBody>
      </p:sp>
      <p:sp>
        <p:nvSpPr>
          <p:cNvPr id="3" name="Content Placeholder 2"/>
          <p:cNvSpPr>
            <a:spLocks noGrp="1"/>
          </p:cNvSpPr>
          <p:nvPr>
            <p:ph idx="1"/>
          </p:nvPr>
        </p:nvSpPr>
        <p:spPr/>
        <p:txBody>
          <a:bodyPr/>
          <a:lstStyle/>
          <a:p>
            <a:r>
              <a:rPr lang="en-US" dirty="0" smtClean="0"/>
              <a:t>The body rejects certain foods because they trigger adverse reactions after being eaten, usually genetic and the solution is to cut out these foods from the diet!</a:t>
            </a:r>
            <a:endParaRPr lang="en-US" dirty="0"/>
          </a:p>
        </p:txBody>
      </p:sp>
    </p:spTree>
    <p:extLst>
      <p:ext uri="{BB962C8B-B14F-4D97-AF65-F5344CB8AC3E}">
        <p14:creationId xmlns:p14="http://schemas.microsoft.com/office/powerpoint/2010/main" val="23598221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Types</a:t>
            </a:r>
            <a:endParaRPr lang="en-US" dirty="0"/>
          </a:p>
        </p:txBody>
      </p:sp>
      <p:sp>
        <p:nvSpPr>
          <p:cNvPr id="3" name="Content Placeholder 2"/>
          <p:cNvSpPr>
            <a:spLocks noGrp="1"/>
          </p:cNvSpPr>
          <p:nvPr>
            <p:ph idx="1"/>
          </p:nvPr>
        </p:nvSpPr>
        <p:spPr/>
        <p:txBody>
          <a:bodyPr/>
          <a:lstStyle/>
          <a:p>
            <a:r>
              <a:rPr lang="en-US" dirty="0" smtClean="0"/>
              <a:t>Intolerances </a:t>
            </a:r>
            <a:r>
              <a:rPr lang="mr-IN" dirty="0" smtClean="0"/>
              <a:t>–</a:t>
            </a:r>
            <a:r>
              <a:rPr lang="en-US" dirty="0" smtClean="0"/>
              <a:t> Usually arise from people not being able to break down certain foods which then causes intestinal disorders of varying severity (ex) gluten/lactose intolerant</a:t>
            </a:r>
          </a:p>
          <a:p>
            <a:r>
              <a:rPr lang="en-US" dirty="0" smtClean="0"/>
              <a:t>Food Allergies </a:t>
            </a:r>
            <a:r>
              <a:rPr lang="mr-IN" dirty="0" smtClean="0"/>
              <a:t>–</a:t>
            </a:r>
            <a:r>
              <a:rPr lang="en-US" dirty="0" smtClean="0"/>
              <a:t> provoke an allergic reaction that can sometimes cause anaphylactic shock (ex) Shellfish, peanuts, chocolate </a:t>
            </a:r>
            <a:r>
              <a:rPr lang="en-US" dirty="0" err="1" smtClean="0"/>
              <a:t>etc</a:t>
            </a:r>
            <a:endParaRPr lang="en-US" dirty="0" smtClean="0"/>
          </a:p>
          <a:p>
            <a:r>
              <a:rPr lang="en-US" dirty="0" smtClean="0"/>
              <a:t>Do you know people with allergies?</a:t>
            </a:r>
            <a:endParaRPr lang="en-US" dirty="0"/>
          </a:p>
        </p:txBody>
      </p:sp>
    </p:spTree>
    <p:extLst>
      <p:ext uri="{BB962C8B-B14F-4D97-AF65-F5344CB8AC3E}">
        <p14:creationId xmlns:p14="http://schemas.microsoft.com/office/powerpoint/2010/main" val="237463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Gluten Intolerance</a:t>
            </a:r>
            <a:endParaRPr lang="en-US" dirty="0"/>
          </a:p>
        </p:txBody>
      </p:sp>
      <p:sp>
        <p:nvSpPr>
          <p:cNvPr id="3" name="Content Placeholder 2"/>
          <p:cNvSpPr>
            <a:spLocks noGrp="1"/>
          </p:cNvSpPr>
          <p:nvPr>
            <p:ph idx="1"/>
          </p:nvPr>
        </p:nvSpPr>
        <p:spPr/>
        <p:txBody>
          <a:bodyPr/>
          <a:lstStyle/>
          <a:p>
            <a:r>
              <a:rPr lang="en-US" dirty="0"/>
              <a:t>https://</a:t>
            </a:r>
            <a:r>
              <a:rPr lang="en-US" dirty="0" err="1"/>
              <a:t>ed.ted.com</a:t>
            </a:r>
            <a:r>
              <a:rPr lang="en-US" dirty="0"/>
              <a:t>/lessons/what-s-the-big-deal-with-gluten-</a:t>
            </a:r>
            <a:r>
              <a:rPr lang="en-US" dirty="0" err="1"/>
              <a:t>william</a:t>
            </a:r>
            <a:r>
              <a:rPr lang="en-US" dirty="0"/>
              <a:t>-d-</a:t>
            </a:r>
            <a:r>
              <a:rPr lang="en-US" dirty="0" err="1"/>
              <a:t>chey</a:t>
            </a:r>
            <a:endParaRPr lang="en-US" dirty="0"/>
          </a:p>
        </p:txBody>
      </p:sp>
    </p:spTree>
    <p:extLst>
      <p:ext uri="{BB962C8B-B14F-4D97-AF65-F5344CB8AC3E}">
        <p14:creationId xmlns:p14="http://schemas.microsoft.com/office/powerpoint/2010/main" val="2650612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Inadequate Diets</a:t>
            </a:r>
            <a:endParaRPr lang="en-US" dirty="0"/>
          </a:p>
        </p:txBody>
      </p:sp>
      <p:sp>
        <p:nvSpPr>
          <p:cNvPr id="3" name="Content Placeholder 2"/>
          <p:cNvSpPr>
            <a:spLocks noGrp="1"/>
          </p:cNvSpPr>
          <p:nvPr>
            <p:ph idx="1"/>
          </p:nvPr>
        </p:nvSpPr>
        <p:spPr/>
        <p:txBody>
          <a:bodyPr/>
          <a:lstStyle/>
          <a:p>
            <a:r>
              <a:rPr lang="en-US" dirty="0" smtClean="0"/>
              <a:t>NOT a lack of food, rather a lack of the correct nutrients that our body needs to function! Examples of nutrients are vitamins, amino acids, or minerals that are essential</a:t>
            </a:r>
          </a:p>
          <a:p>
            <a:r>
              <a:rPr lang="en-US" dirty="0" smtClean="0"/>
              <a:t>Illness examples </a:t>
            </a:r>
            <a:r>
              <a:rPr lang="mr-IN" dirty="0" smtClean="0"/>
              <a:t>–</a:t>
            </a:r>
            <a:r>
              <a:rPr lang="en-US" dirty="0" smtClean="0"/>
              <a:t> scurvy, beriberi, and pellagra</a:t>
            </a:r>
          </a:p>
          <a:p>
            <a:endParaRPr lang="en-US" dirty="0"/>
          </a:p>
        </p:txBody>
      </p:sp>
    </p:spTree>
    <p:extLst>
      <p:ext uri="{BB962C8B-B14F-4D97-AF65-F5344CB8AC3E}">
        <p14:creationId xmlns:p14="http://schemas.microsoft.com/office/powerpoint/2010/main" val="292096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Poisoning</a:t>
            </a:r>
            <a:endParaRPr lang="en-US" dirty="0"/>
          </a:p>
        </p:txBody>
      </p:sp>
      <p:sp>
        <p:nvSpPr>
          <p:cNvPr id="3" name="Content Placeholder 2"/>
          <p:cNvSpPr>
            <a:spLocks noGrp="1"/>
          </p:cNvSpPr>
          <p:nvPr>
            <p:ph idx="1"/>
          </p:nvPr>
        </p:nvSpPr>
        <p:spPr/>
        <p:txBody>
          <a:bodyPr/>
          <a:lstStyle/>
          <a:p>
            <a:r>
              <a:rPr lang="en-US" dirty="0" smtClean="0"/>
              <a:t>If food is not handled properly or is contaminated it can cause nausea, vomiting, cramps and fever!</a:t>
            </a:r>
          </a:p>
          <a:p>
            <a:r>
              <a:rPr lang="en-US" dirty="0" smtClean="0"/>
              <a:t>It’s caused by a bacteria </a:t>
            </a:r>
            <a:r>
              <a:rPr lang="en-US" dirty="0"/>
              <a:t>S</a:t>
            </a:r>
            <a:r>
              <a:rPr lang="en-US" dirty="0" smtClean="0"/>
              <a:t>almonellosis and is usually associated with food containing raw eggs </a:t>
            </a:r>
            <a:endParaRPr lang="en-US" dirty="0"/>
          </a:p>
        </p:txBody>
      </p:sp>
    </p:spTree>
    <p:extLst>
      <p:ext uri="{BB962C8B-B14F-4D97-AF65-F5344CB8AC3E}">
        <p14:creationId xmlns:p14="http://schemas.microsoft.com/office/powerpoint/2010/main" val="1006909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Scurvy</a:t>
            </a:r>
            <a:endParaRPr lang="en-US" dirty="0"/>
          </a:p>
        </p:txBody>
      </p:sp>
      <p:sp>
        <p:nvSpPr>
          <p:cNvPr id="3" name="Content Placeholder 2"/>
          <p:cNvSpPr>
            <a:spLocks noGrp="1"/>
          </p:cNvSpPr>
          <p:nvPr>
            <p:ph idx="1"/>
          </p:nvPr>
        </p:nvSpPr>
        <p:spPr/>
        <p:txBody>
          <a:bodyPr/>
          <a:lstStyle/>
          <a:p>
            <a:r>
              <a:rPr lang="en-US" dirty="0" smtClean="0"/>
              <a:t>Caused by a lack of vitamin c in the diet</a:t>
            </a:r>
            <a:endParaRPr lang="en-US" dirty="0"/>
          </a:p>
          <a:p>
            <a:r>
              <a:rPr lang="en-US" dirty="0" smtClean="0"/>
              <a:t>IT can lead to anemia, debility, exhaustion, spontaneous bleeding, pain in the limbs and swelling in parts of the body and ulceration in the gums/loss of teeth </a:t>
            </a:r>
          </a:p>
        </p:txBody>
      </p:sp>
      <p:pic>
        <p:nvPicPr>
          <p:cNvPr id="4" name="Picture 3" descr="scurv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3810000"/>
            <a:ext cx="3352800" cy="2514600"/>
          </a:xfrm>
          <a:prstGeom prst="rect">
            <a:avLst/>
          </a:prstGeom>
        </p:spPr>
      </p:pic>
    </p:spTree>
    <p:extLst>
      <p:ext uri="{BB962C8B-B14F-4D97-AF65-F5344CB8AC3E}">
        <p14:creationId xmlns:p14="http://schemas.microsoft.com/office/powerpoint/2010/main" val="1216990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BeriBeri</a:t>
            </a:r>
            <a:endParaRPr lang="en-US" dirty="0"/>
          </a:p>
        </p:txBody>
      </p:sp>
      <p:sp>
        <p:nvSpPr>
          <p:cNvPr id="3" name="Content Placeholder 2"/>
          <p:cNvSpPr>
            <a:spLocks noGrp="1"/>
          </p:cNvSpPr>
          <p:nvPr>
            <p:ph idx="1"/>
          </p:nvPr>
        </p:nvSpPr>
        <p:spPr/>
        <p:txBody>
          <a:bodyPr/>
          <a:lstStyle/>
          <a:p>
            <a:r>
              <a:rPr lang="en-US" dirty="0" smtClean="0"/>
              <a:t>Disease caused by a vitamin B-1 deficiency (or thiamine deficiency)</a:t>
            </a:r>
          </a:p>
          <a:p>
            <a:endParaRPr lang="en-US" dirty="0"/>
          </a:p>
          <a:p>
            <a:r>
              <a:rPr lang="en-US" dirty="0" smtClean="0"/>
              <a:t>Symptoms include, shortness of breath, rapid heart rate, swollen legs/</a:t>
            </a:r>
            <a:r>
              <a:rPr lang="en-US" dirty="0" err="1" smtClean="0"/>
              <a:t>extremeties</a:t>
            </a:r>
            <a:endParaRPr lang="en-US" dirty="0" smtClean="0"/>
          </a:p>
          <a:p>
            <a:endParaRPr lang="en-US" dirty="0"/>
          </a:p>
        </p:txBody>
      </p:sp>
      <p:pic>
        <p:nvPicPr>
          <p:cNvPr id="5" name="Picture 4" descr="main-qimg-e8e16d3aebd2e1b47c6fd6afa426eef5.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43400"/>
            <a:ext cx="3568700" cy="2286000"/>
          </a:xfrm>
          <a:prstGeom prst="rect">
            <a:avLst/>
          </a:prstGeom>
        </p:spPr>
      </p:pic>
    </p:spTree>
    <p:extLst>
      <p:ext uri="{BB962C8B-B14F-4D97-AF65-F5344CB8AC3E}">
        <p14:creationId xmlns:p14="http://schemas.microsoft.com/office/powerpoint/2010/main" val="637505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“beriberi” good story</a:t>
            </a:r>
            <a:endParaRPr lang="en-US" dirty="0"/>
          </a:p>
        </p:txBody>
      </p:sp>
      <p:sp>
        <p:nvSpPr>
          <p:cNvPr id="4" name="Rectangle 3"/>
          <p:cNvSpPr/>
          <p:nvPr/>
        </p:nvSpPr>
        <p:spPr>
          <a:xfrm>
            <a:off x="609600" y="1417638"/>
            <a:ext cx="7620000" cy="4401205"/>
          </a:xfrm>
          <a:prstGeom prst="rect">
            <a:avLst/>
          </a:prstGeom>
        </p:spPr>
        <p:txBody>
          <a:bodyPr wrap="square">
            <a:spAutoFit/>
          </a:bodyPr>
          <a:lstStyle/>
          <a:p>
            <a:r>
              <a:rPr lang="en-US" sz="2000" dirty="0"/>
              <a:t>For many years a trading company known as the Dutch East India Company had been sending settlers from Holland to China, Java, and the beautiful islands of the Pacific. Then a terrible disease struck the settlers. The victims grew listless. They couldn’t eat; their muscles failed; their hearts weakened; paralysis set in. Finally death overcame them.</a:t>
            </a:r>
          </a:p>
          <a:p>
            <a:endParaRPr lang="en-US" sz="2000" dirty="0"/>
          </a:p>
          <a:p>
            <a:r>
              <a:rPr lang="en-US" sz="2000" dirty="0"/>
              <a:t>The disease was known as beriberi, which means "I cannot." For some reason the malady struck the European settlers especially hard. Very few of the local people came down with the disease.</a:t>
            </a:r>
          </a:p>
          <a:p>
            <a:endParaRPr lang="en-US" sz="2000" dirty="0" smtClean="0"/>
          </a:p>
          <a:p>
            <a:r>
              <a:rPr lang="en-US" sz="2000" dirty="0" smtClean="0"/>
              <a:t>By </a:t>
            </a:r>
            <a:r>
              <a:rPr lang="en-US" sz="2000" dirty="0"/>
              <a:t>1880 the Dutch East India Company decided something had to be done. They selected a medical team to study the disease. One of the members was </a:t>
            </a:r>
            <a:r>
              <a:rPr lang="en-US" sz="2000" dirty="0" err="1"/>
              <a:t>Christiaan</a:t>
            </a:r>
            <a:r>
              <a:rPr lang="en-US" sz="2000" dirty="0"/>
              <a:t> Eijkman, a young doctor from Amsterdam.</a:t>
            </a:r>
          </a:p>
        </p:txBody>
      </p:sp>
    </p:spTree>
    <p:extLst>
      <p:ext uri="{BB962C8B-B14F-4D97-AF65-F5344CB8AC3E}">
        <p14:creationId xmlns:p14="http://schemas.microsoft.com/office/powerpoint/2010/main" val="3786857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685800" y="1828800"/>
            <a:ext cx="8458200" cy="2554545"/>
          </a:xfrm>
          <a:prstGeom prst="rect">
            <a:avLst/>
          </a:prstGeom>
        </p:spPr>
        <p:txBody>
          <a:bodyPr wrap="square">
            <a:spAutoFit/>
          </a:bodyPr>
          <a:lstStyle/>
          <a:p>
            <a:r>
              <a:rPr lang="en-US" sz="2000" dirty="0"/>
              <a:t>At that time scientists were excited about Louis Pasteur's dramatic proof that bacteria could cause diseases. Pasteur's germ theory of disease led to triumph after triumph. Most scientists believed that all diseases were caused by one type of germ or another.</a:t>
            </a:r>
          </a:p>
          <a:p>
            <a:endParaRPr lang="en-US" sz="2000" dirty="0"/>
          </a:p>
          <a:p>
            <a:r>
              <a:rPr lang="en-US" sz="2000" dirty="0"/>
              <a:t>"All we have to do," </a:t>
            </a:r>
            <a:r>
              <a:rPr lang="en-US" sz="2000" dirty="0" err="1"/>
              <a:t>Christiaan</a:t>
            </a:r>
            <a:r>
              <a:rPr lang="en-US" sz="2000" dirty="0"/>
              <a:t> Eijkman said, "is find the germ that causes beriberi and destroy it</a:t>
            </a:r>
            <a:r>
              <a:rPr lang="en-US" sz="2000" dirty="0" smtClean="0"/>
              <a:t>.”</a:t>
            </a:r>
            <a:endParaRPr lang="en-US" sz="2000" dirty="0"/>
          </a:p>
          <a:p>
            <a:endParaRPr lang="en-US" sz="2000" dirty="0"/>
          </a:p>
        </p:txBody>
      </p:sp>
      <p:sp>
        <p:nvSpPr>
          <p:cNvPr id="6" name="Rectangle 5"/>
          <p:cNvSpPr/>
          <p:nvPr/>
        </p:nvSpPr>
        <p:spPr>
          <a:xfrm>
            <a:off x="685800" y="4383345"/>
            <a:ext cx="7696200" cy="2031325"/>
          </a:xfrm>
          <a:prstGeom prst="rect">
            <a:avLst/>
          </a:prstGeom>
        </p:spPr>
        <p:txBody>
          <a:bodyPr wrap="square">
            <a:spAutoFit/>
          </a:bodyPr>
          <a:lstStyle/>
          <a:p>
            <a:r>
              <a:rPr lang="en-US" dirty="0"/>
              <a:t>One day he noticed that the </a:t>
            </a:r>
            <a:r>
              <a:rPr lang="en-US" dirty="0" smtClean="0"/>
              <a:t>chickens at the institute </a:t>
            </a:r>
            <a:r>
              <a:rPr lang="en-US" dirty="0"/>
              <a:t>looked sick. They showed symptoms like those of beriberi. The chickens' wings hung limp. They stumbled around the chicken yard.</a:t>
            </a:r>
          </a:p>
          <a:p>
            <a:endParaRPr lang="en-US" dirty="0"/>
          </a:p>
          <a:p>
            <a:r>
              <a:rPr lang="en-US" dirty="0"/>
              <a:t>Eijkman immediately examined the blood of the chickens. He reasoned that somewhere in the sample of blood had to be the bacteria that caused beriberi. But he found nothing suspicious in the blood.</a:t>
            </a:r>
          </a:p>
        </p:txBody>
      </p:sp>
    </p:spTree>
    <p:extLst>
      <p:ext uri="{BB962C8B-B14F-4D97-AF65-F5344CB8AC3E}">
        <p14:creationId xmlns:p14="http://schemas.microsoft.com/office/powerpoint/2010/main" val="2634715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Content Placeholder 3"/>
          <p:cNvSpPr>
            <a:spLocks noGrp="1"/>
          </p:cNvSpPr>
          <p:nvPr>
            <p:ph idx="1"/>
          </p:nvPr>
        </p:nvSpPr>
        <p:spPr>
          <a:xfrm>
            <a:off x="474931" y="4343400"/>
            <a:ext cx="8229600" cy="4525963"/>
          </a:xfrm>
          <a:prstGeom prst="rect">
            <a:avLst/>
          </a:prstGeom>
        </p:spPr>
        <p:txBody>
          <a:bodyPr wrap="square">
            <a:spAutoFit/>
          </a:bodyPr>
          <a:lstStyle/>
          <a:p>
            <a:r>
              <a:rPr lang="en-US" sz="2000" dirty="0"/>
              <a:t>A simple experiment led </a:t>
            </a:r>
            <a:r>
              <a:rPr lang="en-US" sz="2000" dirty="0" err="1"/>
              <a:t>Christiaan</a:t>
            </a:r>
            <a:r>
              <a:rPr lang="en-US" sz="2000" dirty="0"/>
              <a:t> Eijkman to find the cause of beriberi. He separated the chickens into two groups. He fed brown rice to one group and polished rice to the other. The "good" white rice caused beriberi. The poor-quality brown rice cured it! This explained why the natives, who ate brown rice, were protected from the disease. Settlers, on the other hand, ate fluffy white rice without the brown bran–and got sick.</a:t>
            </a:r>
          </a:p>
        </p:txBody>
      </p:sp>
      <p:sp>
        <p:nvSpPr>
          <p:cNvPr id="5" name="Rectangle 4"/>
          <p:cNvSpPr/>
          <p:nvPr/>
        </p:nvSpPr>
        <p:spPr>
          <a:xfrm>
            <a:off x="609600" y="1720840"/>
            <a:ext cx="7772400" cy="2554545"/>
          </a:xfrm>
          <a:prstGeom prst="rect">
            <a:avLst/>
          </a:prstGeom>
        </p:spPr>
        <p:txBody>
          <a:bodyPr wrap="square">
            <a:spAutoFit/>
          </a:bodyPr>
          <a:lstStyle/>
          <a:p>
            <a:r>
              <a:rPr lang="en-US" sz="2000" dirty="0"/>
              <a:t>Then, mysteriously, the chickens got well. A horrible thought came to </a:t>
            </a:r>
            <a:r>
              <a:rPr lang="en-US" sz="2000" dirty="0" err="1"/>
              <a:t>Christiaan</a:t>
            </a:r>
            <a:r>
              <a:rPr lang="en-US" sz="2000" dirty="0"/>
              <a:t> Eijkman. Suppose a germ did not cause beriberi at all! </a:t>
            </a:r>
            <a:r>
              <a:rPr lang="en-US" sz="2000" dirty="0" err="1"/>
              <a:t>Christiaan</a:t>
            </a:r>
            <a:r>
              <a:rPr lang="en-US" sz="2000" dirty="0"/>
              <a:t> Eijkman became a detective. He asked the cook, "What do you feed the chickens?"</a:t>
            </a:r>
          </a:p>
          <a:p>
            <a:endParaRPr lang="en-US" sz="2000" dirty="0"/>
          </a:p>
          <a:p>
            <a:r>
              <a:rPr lang="en-US" sz="2000" dirty="0"/>
              <a:t>"Brown rice," the cook explained. "Except last week I ran out of brown rice and used polished rice from the hospital storeroom. The hospital director made me stop. He says white rice is too expensive for chickens."</a:t>
            </a:r>
          </a:p>
        </p:txBody>
      </p:sp>
    </p:spTree>
    <p:extLst>
      <p:ext uri="{BB962C8B-B14F-4D97-AF65-F5344CB8AC3E}">
        <p14:creationId xmlns:p14="http://schemas.microsoft.com/office/powerpoint/2010/main" val="1758392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990600" y="1859340"/>
            <a:ext cx="7696200" cy="3170099"/>
          </a:xfrm>
          <a:prstGeom prst="rect">
            <a:avLst/>
          </a:prstGeom>
        </p:spPr>
        <p:txBody>
          <a:bodyPr wrap="square">
            <a:spAutoFit/>
          </a:bodyPr>
          <a:lstStyle/>
          <a:p>
            <a:r>
              <a:rPr lang="en-US" sz="2000" dirty="0"/>
              <a:t>In the case of beriberi the missing substance is vitamin B1, also known as thiamin. Today rice is processed so that the vitamins in the husk are put into the white part of the rice. But white rice still does not include the fiber in the husk, which is also important for health.</a:t>
            </a:r>
          </a:p>
          <a:p>
            <a:endParaRPr lang="en-US" sz="2000" dirty="0"/>
          </a:p>
          <a:p>
            <a:r>
              <a:rPr lang="en-US" sz="2000" dirty="0" err="1"/>
              <a:t>Christiaan</a:t>
            </a:r>
            <a:r>
              <a:rPr lang="en-US" sz="2000" dirty="0"/>
              <a:t> Eijkman's </a:t>
            </a:r>
            <a:r>
              <a:rPr lang="en-US" sz="2000" dirty="0" smtClean="0"/>
              <a:t>work initially went unnoticed, but in later years doctors tried his theory by feeding their patients brown rice and the disease was effectively wiped out within two years. Eijkman </a:t>
            </a:r>
            <a:r>
              <a:rPr lang="en-US" sz="2000" dirty="0"/>
              <a:t>was awarded the highest honor in the scientific world–the Nobel Prize in </a:t>
            </a:r>
            <a:r>
              <a:rPr lang="en-US" sz="2000" dirty="0" smtClean="0"/>
              <a:t>medicine!</a:t>
            </a:r>
            <a:endParaRPr lang="en-US" sz="2000" dirty="0"/>
          </a:p>
        </p:txBody>
      </p:sp>
    </p:spTree>
    <p:extLst>
      <p:ext uri="{BB962C8B-B14F-4D97-AF65-F5344CB8AC3E}">
        <p14:creationId xmlns:p14="http://schemas.microsoft.com/office/powerpoint/2010/main" val="3676501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185</TotalTime>
  <Words>1419</Words>
  <Application>Microsoft Macintosh PowerPoint</Application>
  <PresentationFormat>On-screen Show (4:3)</PresentationFormat>
  <Paragraphs>144</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Malnutrition</vt:lpstr>
      <vt:lpstr>Inadequate Diets</vt:lpstr>
      <vt:lpstr>Scurvy</vt:lpstr>
      <vt:lpstr>BeriBeri</vt:lpstr>
      <vt:lpstr>A “beriberi” good story</vt:lpstr>
      <vt:lpstr>PowerPoint Presentation</vt:lpstr>
      <vt:lpstr>PowerPoint Presentation</vt:lpstr>
      <vt:lpstr>PowerPoint Presentation</vt:lpstr>
      <vt:lpstr>Pellagra</vt:lpstr>
      <vt:lpstr>Obesity</vt:lpstr>
      <vt:lpstr>Type 2 Diabetes</vt:lpstr>
      <vt:lpstr>Eating Disorders</vt:lpstr>
      <vt:lpstr>3 most common eating disorders</vt:lpstr>
      <vt:lpstr>Anorexia nervosa </vt:lpstr>
      <vt:lpstr>Causes of Anorexia</vt:lpstr>
      <vt:lpstr>Symptoms of Anorexia</vt:lpstr>
      <vt:lpstr>Complications of Anorexia</vt:lpstr>
      <vt:lpstr>Bulimia nervosa</vt:lpstr>
      <vt:lpstr>Causes of Bulimia</vt:lpstr>
      <vt:lpstr>Symptoms of Bulimia</vt:lpstr>
      <vt:lpstr>Complications of Bulimia</vt:lpstr>
      <vt:lpstr>Binge Eating</vt:lpstr>
      <vt:lpstr>Causes of Binge Eating</vt:lpstr>
      <vt:lpstr>Symptoms of Binge Eating</vt:lpstr>
      <vt:lpstr>Complications of Binge Eating</vt:lpstr>
      <vt:lpstr>Allergies and Intolerances</vt:lpstr>
      <vt:lpstr>Two Types</vt:lpstr>
      <vt:lpstr>Ex) Gluten Intolerance</vt:lpstr>
      <vt:lpstr>Food Poisoning</vt:lpstr>
    </vt:vector>
  </TitlesOfParts>
  <Company>Oswego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Eating Disorders</dc:title>
  <dc:creator>Jose Zavala</dc:creator>
  <cp:lastModifiedBy>Emily Dunsmore</cp:lastModifiedBy>
  <cp:revision>39</cp:revision>
  <dcterms:created xsi:type="dcterms:W3CDTF">2012-06-21T13:39:31Z</dcterms:created>
  <dcterms:modified xsi:type="dcterms:W3CDTF">2019-01-29T21:41:26Z</dcterms:modified>
</cp:coreProperties>
</file>