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Old Standard TT"/>
      <p:regular r:id="rId14"/>
      <p:bold r:id="rId15"/>
      <p: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OldStandardTT-bold.fntdata"/><Relationship Id="rId14" Type="http://schemas.openxmlformats.org/officeDocument/2006/relationships/font" Target="fonts/OldStandardTT-regular.fntdata"/><Relationship Id="rId16" Type="http://schemas.openxmlformats.org/officeDocument/2006/relationships/font" Target="fonts/OldStandardT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4aef322054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4aef322054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4aef322054_0_5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4aef322054_0_5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4aef322054_0_5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4aef322054_0_5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aef322054_0_5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aef322054_0_5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aef322054_0_5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aef322054_0_5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aef322054_0_5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4aef322054_0_5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aef322054_0_6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aef322054_0_6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4aef322054_0_6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4aef322054_0_6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gT6fqzJL6mM" TargetMode="External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Will/Going to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use will/going to.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Both refer to the future, but there is a slight difference between the two.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In spoken english, the phrases can be interchangeable because they’re practically alike.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“Today we will go over the uses of will/going to.”</a:t>
            </a:r>
            <a:endParaRPr sz="28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to use Will.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u="sng"/>
              <a:t>Spontaneous decisions: </a:t>
            </a:r>
            <a:endParaRPr sz="2000" u="sng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I’m bored, I think I’ll (I will) go for a walk.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Don’t worry, I’ll pay for this. </a:t>
            </a:r>
            <a:endParaRPr sz="16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u="sng"/>
              <a:t>Promises: </a:t>
            </a:r>
            <a:endParaRPr sz="2000" u="sng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 promise I’ll do my homework so I can play fortnite. (Positive, Affirmative)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 won’t (wil not) eat your sandwich. </a:t>
            </a:r>
            <a:endParaRPr sz="16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000" u="sng"/>
              <a:t>Offers:</a:t>
            </a:r>
            <a:r>
              <a:rPr lang="en" u="sng"/>
              <a:t> </a:t>
            </a:r>
            <a:endParaRPr u="sng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I’ll give you my sneakers so you can play basketball. </a:t>
            </a:r>
            <a:endParaRPr sz="16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u="sng"/>
              <a:t>Refusals:</a:t>
            </a:r>
            <a:endParaRPr sz="2000" u="sng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600"/>
              <a:t>My students won’t listen to me.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Contractions for Will</a:t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1322850" y="1019025"/>
            <a:ext cx="1724400" cy="3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I will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You will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We will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They will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He will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She will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It will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6259375" y="1019025"/>
            <a:ext cx="1724400" cy="3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ld Standard TT"/>
                <a:ea typeface="Old Standard TT"/>
                <a:cs typeface="Old Standard TT"/>
                <a:sym typeface="Old Standard TT"/>
              </a:rPr>
              <a:t>I’ll</a:t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ld Standard TT"/>
                <a:ea typeface="Old Standard TT"/>
                <a:cs typeface="Old Standard TT"/>
                <a:sym typeface="Old Standard TT"/>
              </a:rPr>
              <a:t>You’ll</a:t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ld Standard TT"/>
                <a:ea typeface="Old Standard TT"/>
                <a:cs typeface="Old Standard TT"/>
                <a:sym typeface="Old Standard TT"/>
              </a:rPr>
              <a:t>We’ll</a:t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ld Standard TT"/>
                <a:ea typeface="Old Standard TT"/>
                <a:cs typeface="Old Standard TT"/>
                <a:sym typeface="Old Standard TT"/>
              </a:rPr>
              <a:t>They’ll</a:t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ld Standard TT"/>
                <a:ea typeface="Old Standard TT"/>
                <a:cs typeface="Old Standard TT"/>
                <a:sym typeface="Old Standard TT"/>
              </a:rPr>
              <a:t>He’ll</a:t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ld Standard TT"/>
                <a:ea typeface="Old Standard TT"/>
                <a:cs typeface="Old Standard TT"/>
                <a:sym typeface="Old Standard TT"/>
              </a:rPr>
              <a:t>She’ll</a:t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ld Standard TT"/>
                <a:ea typeface="Old Standard TT"/>
                <a:cs typeface="Old Standard TT"/>
                <a:sym typeface="Old Standard TT"/>
              </a:rPr>
              <a:t>It’ll</a:t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cxnSp>
        <p:nvCxnSpPr>
          <p:cNvPr id="79" name="Google Shape;79;p16"/>
          <p:cNvCxnSpPr/>
          <p:nvPr/>
        </p:nvCxnSpPr>
        <p:spPr>
          <a:xfrm>
            <a:off x="3080863" y="1225075"/>
            <a:ext cx="3144900" cy="294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0" name="Google Shape;80;p16"/>
          <p:cNvCxnSpPr/>
          <p:nvPr/>
        </p:nvCxnSpPr>
        <p:spPr>
          <a:xfrm>
            <a:off x="3080863" y="1774300"/>
            <a:ext cx="3144900" cy="294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1" name="Google Shape;81;p16"/>
          <p:cNvCxnSpPr/>
          <p:nvPr/>
        </p:nvCxnSpPr>
        <p:spPr>
          <a:xfrm>
            <a:off x="3080863" y="2382300"/>
            <a:ext cx="3144900" cy="294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2" name="Google Shape;82;p16"/>
          <p:cNvCxnSpPr/>
          <p:nvPr/>
        </p:nvCxnSpPr>
        <p:spPr>
          <a:xfrm>
            <a:off x="3080863" y="2916775"/>
            <a:ext cx="3144900" cy="294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3" name="Google Shape;83;p16"/>
          <p:cNvCxnSpPr/>
          <p:nvPr/>
        </p:nvCxnSpPr>
        <p:spPr>
          <a:xfrm>
            <a:off x="3080850" y="3451250"/>
            <a:ext cx="3144900" cy="294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4" name="Google Shape;84;p16"/>
          <p:cNvCxnSpPr/>
          <p:nvPr/>
        </p:nvCxnSpPr>
        <p:spPr>
          <a:xfrm>
            <a:off x="3080850" y="3985725"/>
            <a:ext cx="3144900" cy="294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5" name="Google Shape;85;p16"/>
          <p:cNvCxnSpPr/>
          <p:nvPr/>
        </p:nvCxnSpPr>
        <p:spPr>
          <a:xfrm>
            <a:off x="3080850" y="4569250"/>
            <a:ext cx="3144900" cy="294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to use Going to. (Going to = gonna)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u="sng"/>
              <a:t>Plans/Something that is predetermined</a:t>
            </a:r>
            <a:r>
              <a:rPr lang="en" sz="2000" u="sng"/>
              <a:t>: </a:t>
            </a:r>
            <a:endParaRPr sz="2000" u="sng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I’m going to go skiing. 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I’m going to have the lobster.</a:t>
            </a:r>
            <a:endParaRPr sz="16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u="sng"/>
              <a:t>Evidence/Signs</a:t>
            </a:r>
            <a:endParaRPr sz="2000" u="sng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It’s 3-0, Real Madrid is going to win. 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 think it’s going to rain, I felt a drop. </a:t>
            </a:r>
            <a:endParaRPr sz="16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u="sng"/>
              <a:t>Intentions: </a:t>
            </a:r>
            <a:endParaRPr sz="2000" u="sng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I’m going to work hard next term.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I’m going to join a gym next week.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can they both be used? 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Both will and going to can be used when predicting something. 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I think it will rain/I think it is going to rain. 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I think I’ll pass the exam/ I think I’m going to pass to the exam. 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¿Cual es la diferencia entre WILL y GOING TO en inglés? ¡Ahora te enseñamos! &#10;&#10;--------------------------------------------------------&#10;&#10;Keep practising your English everyday! &#10;🎧 Audiolibro en inglés gratis  http://www.amigosingleses.com/audible&#10; &#10;Bienvenido a la felicidad inglesa 💙🇬🇧 &#10;www.amigosingleses.com&#10;Boring lessons? No thanks! 😐&#10;”Say hello” a tu nueva forma de aprender inglés 👋&#10;Your English is going to rock! 🎸🤘&#10;&#10;Somos Phillip &amp; Isabel, tus teachers de inglés.&#10;&#10;Esperamos verte todas las semanas y que disfrutes aprendiendo inglés con nosotros.&#10;&#10;Subscríbete y activa las notificaciones para no perderte ningún video.&#10;&#10;👉 Nuestra web:&#10;&#10;Come and say hi! : http://www.amigosingleses.com&#10;&#10;¿Sabías que tenemos podcasts? Descarga nuestros “Diálogos en Inglés”: http://www.amigosingleses.com/audio&#10;&#10;Apúntate gratis a nuestro curso de inglés esencial: http://mis.amigosingleses.com/p/confusing-words-in-english&#10;&#10;👉 Clases:&#10;&#10;En este momento no tenemos clases disponibles, pero puedes encontrar cientos de profesores nativos en iTalki.&#10;Al comprar tu primera clase, recibirás $10 de crédito que puedes usar para tu siguiente clase. Aprovecha esta oferta aquí: http://www.amigosingleses.com/italki &#10;&#10;👉 Audiolibro gratis:&#10;&#10;Descarga un audiolibro en inglés: http://www.amigosingleses.com/audible&#10;¿Alguna duda? Te lo explicamos: http://wp.me/p2yegj-1bg&#10;&#10;👉 Social media:&#10;&#10;Our lovely Instagram: @amigos_ingleses https://instagram.com/amigos_ingleses/&#10;We´re on Facebook as well: http://www.facebook.com/amigosingleses&#10;And Twitter too: @amigosingleses https://twitter.com/amigosingleses&#10;&#10;👉 Descuento para viajar ✈️:&#10;&#10;Para nosotros y para la mayoría, la forma más interesante de aprender un idioma es viajando. &#10;&#10;Imagínate viajar a Londres y alojarte en una casa de un inglés nativo. Sounds cool? 🌎&#10;&#10;Queremos compartir contigo el descuento que Airbnb nos ofrece por promocionar su página web. Tendrás entre 20 - 35 euros de descuento en tu primera reserva. Puedes ver el descuento aplicable aquí: https://www.airbnb.com/c/icarrasco4&#10;&#10;👉 FAQ:&#10;&#10;Where are you from? Phillip es de Cambridge (England, UK) e Isabel es de Madrid (Spain).&#10;&#10;Do you teach British or American English? Enseñamos British English 🇬🇧&#10;&#10;Are you only friends? Profesionalmente hablando, sí, pero en la vida privada somos una pareja Spanglish.&#10;&#10;Si quieres saber más sobre nosotros, mira nuestro post: http://www.amigosingleses.com/about&#10;&#10;Say hello &amp; any other questions: info@amigosingleses.com&#10;&#10;Thanks for watching! 👀&#10;&#10;See you in a while crocodile! 🐊&#10;&#10;Phillip &amp; Isabel&#10;_________________________________________&#10;&#10;Music&#10;Transcend by Audionautix is licensed under a Creative Commons Attribution license (https://creativecommons.org/licenses/by/4.0/)&#10;Artist: http://audionautix.com/" id="102" name="Google Shape;102;p19" title="La diferencia entre WILL &amp; GOING TO en inglé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91238" y="186175"/>
            <a:ext cx="6361525" cy="477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514200"/>
            <a:ext cx="8520600" cy="4115100"/>
          </a:xfrm>
          <a:prstGeom prst="rect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/>
              <a:t>Exercises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Instructions</a:t>
            </a:r>
            <a:r>
              <a:rPr lang="en"/>
              <a:t>: Put the verbs in the brackets into the gap. Use will-future or going to-future.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Example:</a:t>
            </a:r>
            <a:r>
              <a:rPr lang="en"/>
              <a:t> For the main course I guess I </a:t>
            </a:r>
            <a:r>
              <a:rPr lang="en" u="sng"/>
              <a:t>_______ </a:t>
            </a:r>
            <a:r>
              <a:rPr lang="en"/>
              <a:t> pasta. (to eat)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Answer:</a:t>
            </a:r>
            <a:r>
              <a:rPr lang="en"/>
              <a:t> For the main course I guess I </a:t>
            </a:r>
            <a:r>
              <a:rPr lang="en" u="sng"/>
              <a:t>will eat</a:t>
            </a:r>
            <a:r>
              <a:rPr lang="en"/>
              <a:t> pasta.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idx="1" type="body"/>
          </p:nvPr>
        </p:nvSpPr>
        <p:spPr>
          <a:xfrm>
            <a:off x="311700" y="403050"/>
            <a:ext cx="8520600" cy="433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Jorge </a:t>
            </a:r>
            <a:r>
              <a:rPr lang="en" u="sng"/>
              <a:t>______</a:t>
            </a:r>
            <a:r>
              <a:rPr lang="en"/>
              <a:t> </a:t>
            </a:r>
            <a:r>
              <a:rPr lang="en"/>
              <a:t>15 next wednesday. (to be)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They </a:t>
            </a:r>
            <a:r>
              <a:rPr lang="en" u="sng"/>
              <a:t>______</a:t>
            </a:r>
            <a:r>
              <a:rPr lang="en"/>
              <a:t> a new computer. (to get)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 think my mother </a:t>
            </a:r>
            <a:r>
              <a:rPr lang="en" u="sng"/>
              <a:t>______</a:t>
            </a:r>
            <a:r>
              <a:rPr lang="en"/>
              <a:t> this CD. (to like)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Paul’s sister </a:t>
            </a:r>
            <a:r>
              <a:rPr lang="en" u="sng"/>
              <a:t>______</a:t>
            </a:r>
            <a:r>
              <a:rPr lang="en"/>
              <a:t> a baby/ (to have)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They </a:t>
            </a:r>
            <a:r>
              <a:rPr lang="en" u="sng"/>
              <a:t>______</a:t>
            </a:r>
            <a:r>
              <a:rPr lang="en"/>
              <a:t> at about 4 in the afternoon. (to arrive)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Just a moment. I </a:t>
            </a:r>
            <a:r>
              <a:rPr lang="en" u="sng"/>
              <a:t>______</a:t>
            </a:r>
            <a:r>
              <a:rPr lang="en"/>
              <a:t> you with the bags. (to help)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In 2020 people </a:t>
            </a:r>
            <a:r>
              <a:rPr lang="en" u="sng"/>
              <a:t>______</a:t>
            </a:r>
            <a:r>
              <a:rPr lang="en"/>
              <a:t> more hybrid cars. (to buy) 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Marvin </a:t>
            </a:r>
            <a:r>
              <a:rPr lang="en" u="sng"/>
              <a:t>______</a:t>
            </a:r>
            <a:r>
              <a:rPr lang="en"/>
              <a:t> a party next week. (to throw) 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We </a:t>
            </a:r>
            <a:r>
              <a:rPr lang="en" u="sng"/>
              <a:t>______</a:t>
            </a:r>
            <a:r>
              <a:rPr lang="en"/>
              <a:t> to Venice in June. (to fly) </a:t>
            </a:r>
            <a:endParaRPr/>
          </a:p>
          <a:p>
            <a:pPr indent="-34290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Look at the clouds! It </a:t>
            </a:r>
            <a:r>
              <a:rPr lang="en" u="sng"/>
              <a:t>______</a:t>
            </a:r>
            <a:r>
              <a:rPr lang="en"/>
              <a:t> soon. (to rain)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