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3" r:id="rId7"/>
    <p:sldId id="267" r:id="rId8"/>
    <p:sldId id="268" r:id="rId9"/>
    <p:sldId id="269" r:id="rId10"/>
    <p:sldId id="266" r:id="rId11"/>
    <p:sldId id="270" r:id="rId12"/>
    <p:sldId id="271" r:id="rId13"/>
    <p:sldId id="272" r:id="rId14"/>
    <p:sldId id="273" r:id="rId15"/>
    <p:sldId id="274" r:id="rId16"/>
    <p:sldId id="278" r:id="rId17"/>
    <p:sldId id="262" r:id="rId18"/>
    <p:sldId id="275" r:id="rId19"/>
    <p:sldId id="276" r:id="rId20"/>
    <p:sldId id="277" r:id="rId21"/>
    <p:sldId id="279" r:id="rId22"/>
    <p:sldId id="280" r:id="rId23"/>
    <p:sldId id="281" r:id="rId24"/>
    <p:sldId id="282" r:id="rId25"/>
    <p:sldId id="283" r:id="rId26"/>
    <p:sldId id="28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12" y="-3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6C02D3-770A-C44C-AE22-7C48A5ED0F92}" type="datetimeFigureOut">
              <a:rPr lang="en-US" smtClean="0"/>
              <a:t>12/13/18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12F9C9-D954-8A43-9E9D-136A049CA829}" type="slidenum">
              <a:rPr lang="en-US" smtClean="0"/>
              <a:t>‹#›</a:t>
            </a:fld>
            <a:endParaRPr lang="en-US"/>
          </a:p>
        </p:txBody>
      </p:sp>
    </p:spTree>
    <p:extLst>
      <p:ext uri="{BB962C8B-B14F-4D97-AF65-F5344CB8AC3E}">
        <p14:creationId xmlns:p14="http://schemas.microsoft.com/office/powerpoint/2010/main" val="37433442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12F9C9-D954-8A43-9E9D-136A049CA829}" type="slidenum">
              <a:rPr lang="en-US" smtClean="0"/>
              <a:t>13</a:t>
            </a:fld>
            <a:endParaRPr lang="en-US"/>
          </a:p>
        </p:txBody>
      </p:sp>
    </p:spTree>
    <p:extLst>
      <p:ext uri="{BB962C8B-B14F-4D97-AF65-F5344CB8AC3E}">
        <p14:creationId xmlns:p14="http://schemas.microsoft.com/office/powerpoint/2010/main" val="2393949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25B612-4555-BB43-B81F-95F668B2EBD3}" type="datetimeFigureOut">
              <a:rPr lang="en-US" smtClean="0"/>
              <a:t>12/13/18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18296-8AAE-5743-A594-E3680892840C}" type="slidenum">
              <a:rPr lang="en-US" smtClean="0"/>
              <a:t>‹#›</a:t>
            </a:fld>
            <a:endParaRPr lang="en-US"/>
          </a:p>
        </p:txBody>
      </p:sp>
    </p:spTree>
    <p:extLst>
      <p:ext uri="{BB962C8B-B14F-4D97-AF65-F5344CB8AC3E}">
        <p14:creationId xmlns:p14="http://schemas.microsoft.com/office/powerpoint/2010/main" val="2206406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25B612-4555-BB43-B81F-95F668B2EBD3}" type="datetimeFigureOut">
              <a:rPr lang="en-US" smtClean="0"/>
              <a:t>12/13/18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18296-8AAE-5743-A594-E3680892840C}" type="slidenum">
              <a:rPr lang="en-US" smtClean="0"/>
              <a:t>‹#›</a:t>
            </a:fld>
            <a:endParaRPr lang="en-US"/>
          </a:p>
        </p:txBody>
      </p:sp>
    </p:spTree>
    <p:extLst>
      <p:ext uri="{BB962C8B-B14F-4D97-AF65-F5344CB8AC3E}">
        <p14:creationId xmlns:p14="http://schemas.microsoft.com/office/powerpoint/2010/main" val="2591492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25B612-4555-BB43-B81F-95F668B2EBD3}" type="datetimeFigureOut">
              <a:rPr lang="en-US" smtClean="0"/>
              <a:t>12/13/18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18296-8AAE-5743-A594-E3680892840C}" type="slidenum">
              <a:rPr lang="en-US" smtClean="0"/>
              <a:t>‹#›</a:t>
            </a:fld>
            <a:endParaRPr lang="en-US"/>
          </a:p>
        </p:txBody>
      </p:sp>
    </p:spTree>
    <p:extLst>
      <p:ext uri="{BB962C8B-B14F-4D97-AF65-F5344CB8AC3E}">
        <p14:creationId xmlns:p14="http://schemas.microsoft.com/office/powerpoint/2010/main" val="2534171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25B612-4555-BB43-B81F-95F668B2EBD3}" type="datetimeFigureOut">
              <a:rPr lang="en-US" smtClean="0"/>
              <a:t>12/13/18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18296-8AAE-5743-A594-E3680892840C}" type="slidenum">
              <a:rPr lang="en-US" smtClean="0"/>
              <a:t>‹#›</a:t>
            </a:fld>
            <a:endParaRPr lang="en-US"/>
          </a:p>
        </p:txBody>
      </p:sp>
    </p:spTree>
    <p:extLst>
      <p:ext uri="{BB962C8B-B14F-4D97-AF65-F5344CB8AC3E}">
        <p14:creationId xmlns:p14="http://schemas.microsoft.com/office/powerpoint/2010/main" val="244637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25B612-4555-BB43-B81F-95F668B2EBD3}" type="datetimeFigureOut">
              <a:rPr lang="en-US" smtClean="0"/>
              <a:t>12/13/18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18296-8AAE-5743-A594-E3680892840C}" type="slidenum">
              <a:rPr lang="en-US" smtClean="0"/>
              <a:t>‹#›</a:t>
            </a:fld>
            <a:endParaRPr lang="en-US"/>
          </a:p>
        </p:txBody>
      </p:sp>
    </p:spTree>
    <p:extLst>
      <p:ext uri="{BB962C8B-B14F-4D97-AF65-F5344CB8AC3E}">
        <p14:creationId xmlns:p14="http://schemas.microsoft.com/office/powerpoint/2010/main" val="2861635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25B612-4555-BB43-B81F-95F668B2EBD3}" type="datetimeFigureOut">
              <a:rPr lang="en-US" smtClean="0"/>
              <a:t>12/13/18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18296-8AAE-5743-A594-E3680892840C}" type="slidenum">
              <a:rPr lang="en-US" smtClean="0"/>
              <a:t>‹#›</a:t>
            </a:fld>
            <a:endParaRPr lang="en-US"/>
          </a:p>
        </p:txBody>
      </p:sp>
    </p:spTree>
    <p:extLst>
      <p:ext uri="{BB962C8B-B14F-4D97-AF65-F5344CB8AC3E}">
        <p14:creationId xmlns:p14="http://schemas.microsoft.com/office/powerpoint/2010/main" val="2715665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25B612-4555-BB43-B81F-95F668B2EBD3}" type="datetimeFigureOut">
              <a:rPr lang="en-US" smtClean="0"/>
              <a:t>12/13/18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018296-8AAE-5743-A594-E3680892840C}" type="slidenum">
              <a:rPr lang="en-US" smtClean="0"/>
              <a:t>‹#›</a:t>
            </a:fld>
            <a:endParaRPr lang="en-US"/>
          </a:p>
        </p:txBody>
      </p:sp>
    </p:spTree>
    <p:extLst>
      <p:ext uri="{BB962C8B-B14F-4D97-AF65-F5344CB8AC3E}">
        <p14:creationId xmlns:p14="http://schemas.microsoft.com/office/powerpoint/2010/main" val="4249965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25B612-4555-BB43-B81F-95F668B2EBD3}" type="datetimeFigureOut">
              <a:rPr lang="en-US" smtClean="0"/>
              <a:t>12/13/18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018296-8AAE-5743-A594-E3680892840C}" type="slidenum">
              <a:rPr lang="en-US" smtClean="0"/>
              <a:t>‹#›</a:t>
            </a:fld>
            <a:endParaRPr lang="en-US"/>
          </a:p>
        </p:txBody>
      </p:sp>
    </p:spTree>
    <p:extLst>
      <p:ext uri="{BB962C8B-B14F-4D97-AF65-F5344CB8AC3E}">
        <p14:creationId xmlns:p14="http://schemas.microsoft.com/office/powerpoint/2010/main" val="4274564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25B612-4555-BB43-B81F-95F668B2EBD3}" type="datetimeFigureOut">
              <a:rPr lang="en-US" smtClean="0"/>
              <a:t>12/13/18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018296-8AAE-5743-A594-E3680892840C}" type="slidenum">
              <a:rPr lang="en-US" smtClean="0"/>
              <a:t>‹#›</a:t>
            </a:fld>
            <a:endParaRPr lang="en-US"/>
          </a:p>
        </p:txBody>
      </p:sp>
    </p:spTree>
    <p:extLst>
      <p:ext uri="{BB962C8B-B14F-4D97-AF65-F5344CB8AC3E}">
        <p14:creationId xmlns:p14="http://schemas.microsoft.com/office/powerpoint/2010/main" val="3419783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25B612-4555-BB43-B81F-95F668B2EBD3}" type="datetimeFigureOut">
              <a:rPr lang="en-US" smtClean="0"/>
              <a:t>12/13/18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18296-8AAE-5743-A594-E3680892840C}" type="slidenum">
              <a:rPr lang="en-US" smtClean="0"/>
              <a:t>‹#›</a:t>
            </a:fld>
            <a:endParaRPr lang="en-US"/>
          </a:p>
        </p:txBody>
      </p:sp>
    </p:spTree>
    <p:extLst>
      <p:ext uri="{BB962C8B-B14F-4D97-AF65-F5344CB8AC3E}">
        <p14:creationId xmlns:p14="http://schemas.microsoft.com/office/powerpoint/2010/main" val="122182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25B612-4555-BB43-B81F-95F668B2EBD3}" type="datetimeFigureOut">
              <a:rPr lang="en-US" smtClean="0"/>
              <a:t>12/13/18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18296-8AAE-5743-A594-E3680892840C}" type="slidenum">
              <a:rPr lang="en-US" smtClean="0"/>
              <a:t>‹#›</a:t>
            </a:fld>
            <a:endParaRPr lang="en-US"/>
          </a:p>
        </p:txBody>
      </p:sp>
    </p:spTree>
    <p:extLst>
      <p:ext uri="{BB962C8B-B14F-4D97-AF65-F5344CB8AC3E}">
        <p14:creationId xmlns:p14="http://schemas.microsoft.com/office/powerpoint/2010/main" val="28103325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5B612-4555-BB43-B81F-95F668B2EBD3}" type="datetimeFigureOut">
              <a:rPr lang="en-US" smtClean="0"/>
              <a:t>12/13/18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18296-8AAE-5743-A594-E3680892840C}" type="slidenum">
              <a:rPr lang="en-US" smtClean="0"/>
              <a:t>‹#›</a:t>
            </a:fld>
            <a:endParaRPr lang="en-US"/>
          </a:p>
        </p:txBody>
      </p:sp>
    </p:spTree>
    <p:extLst>
      <p:ext uri="{BB962C8B-B14F-4D97-AF65-F5344CB8AC3E}">
        <p14:creationId xmlns:p14="http://schemas.microsoft.com/office/powerpoint/2010/main" val="3943979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gif"/><Relationship Id="rId5" Type="http://schemas.openxmlformats.org/officeDocument/2006/relationships/image" Target="../media/image7.gif"/><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7.gif"/><Relationship Id="rId5" Type="http://schemas.openxmlformats.org/officeDocument/2006/relationships/image" Target="../media/image8.gif"/><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7550" y="660400"/>
            <a:ext cx="7772400" cy="1470025"/>
          </a:xfrm>
        </p:spPr>
        <p:txBody>
          <a:bodyPr/>
          <a:lstStyle/>
          <a:p>
            <a:r>
              <a:rPr lang="en-US" dirty="0" smtClean="0"/>
              <a:t>Illnesses of the Respiratory System</a:t>
            </a:r>
            <a:endParaRPr lang="en-US" dirty="0"/>
          </a:p>
        </p:txBody>
      </p:sp>
      <p:pic>
        <p:nvPicPr>
          <p:cNvPr id="6" name="Picture 5" descr="iu-9.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6426" y="2130425"/>
            <a:ext cx="4727574" cy="4727574"/>
          </a:xfrm>
          <a:prstGeom prst="rect">
            <a:avLst/>
          </a:prstGeom>
        </p:spPr>
      </p:pic>
      <p:pic>
        <p:nvPicPr>
          <p:cNvPr id="4" name="Picture 3" descr="iu-55.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24" y="2437546"/>
            <a:ext cx="4206875" cy="3892977"/>
          </a:xfrm>
          <a:prstGeom prst="rect">
            <a:avLst/>
          </a:prstGeom>
        </p:spPr>
      </p:pic>
    </p:spTree>
    <p:extLst>
      <p:ext uri="{BB962C8B-B14F-4D97-AF65-F5344CB8AC3E}">
        <p14:creationId xmlns:p14="http://schemas.microsoft.com/office/powerpoint/2010/main" val="3147411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Asthma Video</a:t>
            </a:r>
            <a:endParaRPr lang="en-US" dirty="0">
              <a:solidFill>
                <a:srgbClr val="800000"/>
              </a:solidFill>
            </a:endParaRPr>
          </a:p>
        </p:txBody>
      </p:sp>
      <p:sp>
        <p:nvSpPr>
          <p:cNvPr id="3" name="Content Placeholder 2"/>
          <p:cNvSpPr>
            <a:spLocks noGrp="1"/>
          </p:cNvSpPr>
          <p:nvPr>
            <p:ph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=PzfLDi-sL3w</a:t>
            </a:r>
            <a:endParaRPr lang="en-US" dirty="0"/>
          </a:p>
        </p:txBody>
      </p:sp>
    </p:spTree>
    <p:extLst>
      <p:ext uri="{BB962C8B-B14F-4D97-AF65-F5344CB8AC3E}">
        <p14:creationId xmlns:p14="http://schemas.microsoft.com/office/powerpoint/2010/main" val="1288447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u-6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125" y="2931479"/>
            <a:ext cx="4730749" cy="3926521"/>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solidFill>
                  <a:srgbClr val="800000"/>
                </a:solidFill>
              </a:rPr>
              <a:t>Non-Infectious Illnesses</a:t>
            </a:r>
            <a:endParaRPr lang="en-US" dirty="0">
              <a:solidFill>
                <a:srgbClr val="800000"/>
              </a:solidFill>
            </a:endParaRPr>
          </a:p>
        </p:txBody>
      </p:sp>
      <p:sp>
        <p:nvSpPr>
          <p:cNvPr id="3" name="Content Placeholder 2"/>
          <p:cNvSpPr>
            <a:spLocks noGrp="1"/>
          </p:cNvSpPr>
          <p:nvPr>
            <p:ph idx="1"/>
          </p:nvPr>
        </p:nvSpPr>
        <p:spPr>
          <a:xfrm>
            <a:off x="457200" y="936625"/>
            <a:ext cx="8229600" cy="4525963"/>
          </a:xfrm>
        </p:spPr>
        <p:txBody>
          <a:bodyPr/>
          <a:lstStyle/>
          <a:p>
            <a:r>
              <a:rPr lang="en-US" dirty="0" smtClean="0">
                <a:solidFill>
                  <a:srgbClr val="800000"/>
                </a:solidFill>
              </a:rPr>
              <a:t>Chronic Bronchitis</a:t>
            </a:r>
          </a:p>
          <a:p>
            <a:r>
              <a:rPr lang="en-US" dirty="0" smtClean="0">
                <a:solidFill>
                  <a:srgbClr val="800000"/>
                </a:solidFill>
              </a:rPr>
              <a:t>Irritation of the bronchial lining caused by smoke and air pollutants</a:t>
            </a:r>
          </a:p>
          <a:p>
            <a:r>
              <a:rPr lang="en-US" dirty="0" smtClean="0">
                <a:solidFill>
                  <a:srgbClr val="800000"/>
                </a:solidFill>
              </a:rPr>
              <a:t>Symptoms: frequent coughing, chest pain and asthma</a:t>
            </a:r>
            <a:endParaRPr lang="en-US" dirty="0">
              <a:solidFill>
                <a:srgbClr val="800000"/>
              </a:solidFill>
            </a:endParaRPr>
          </a:p>
        </p:txBody>
      </p:sp>
    </p:spTree>
    <p:extLst>
      <p:ext uri="{BB962C8B-B14F-4D97-AF65-F5344CB8AC3E}">
        <p14:creationId xmlns:p14="http://schemas.microsoft.com/office/powerpoint/2010/main" val="38145360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Non-Infectious Illnesses</a:t>
            </a:r>
            <a:endParaRPr lang="en-US" dirty="0">
              <a:solidFill>
                <a:srgbClr val="800000"/>
              </a:solidFill>
            </a:endParaRPr>
          </a:p>
        </p:txBody>
      </p:sp>
      <p:sp>
        <p:nvSpPr>
          <p:cNvPr id="3" name="Content Placeholder 2"/>
          <p:cNvSpPr>
            <a:spLocks noGrp="1"/>
          </p:cNvSpPr>
          <p:nvPr>
            <p:ph idx="1"/>
          </p:nvPr>
        </p:nvSpPr>
        <p:spPr/>
        <p:txBody>
          <a:bodyPr/>
          <a:lstStyle/>
          <a:p>
            <a:r>
              <a:rPr lang="en-US" dirty="0" smtClean="0">
                <a:solidFill>
                  <a:srgbClr val="800000"/>
                </a:solidFill>
              </a:rPr>
              <a:t>Emphysema</a:t>
            </a:r>
          </a:p>
          <a:p>
            <a:r>
              <a:rPr lang="en-US" dirty="0" smtClean="0">
                <a:solidFill>
                  <a:srgbClr val="800000"/>
                </a:solidFill>
              </a:rPr>
              <a:t>Produces an enlargement of the pulmonary alveoli, causing them to break</a:t>
            </a:r>
            <a:endParaRPr lang="en-US" dirty="0">
              <a:solidFill>
                <a:srgbClr val="800000"/>
              </a:solidFill>
            </a:endParaRPr>
          </a:p>
        </p:txBody>
      </p:sp>
      <p:pic>
        <p:nvPicPr>
          <p:cNvPr id="5" name="Picture 4" descr="iu-66.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375" y="3190875"/>
            <a:ext cx="6889750" cy="3444875"/>
          </a:xfrm>
          <a:prstGeom prst="rect">
            <a:avLst/>
          </a:prstGeom>
        </p:spPr>
      </p:pic>
    </p:spTree>
    <p:extLst>
      <p:ext uri="{BB962C8B-B14F-4D97-AF65-F5344CB8AC3E}">
        <p14:creationId xmlns:p14="http://schemas.microsoft.com/office/powerpoint/2010/main" val="381453600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Non-Infectious Illnesses</a:t>
            </a:r>
            <a:endParaRPr lang="en-US" dirty="0">
              <a:solidFill>
                <a:srgbClr val="800000"/>
              </a:solidFill>
            </a:endParaRPr>
          </a:p>
        </p:txBody>
      </p:sp>
      <p:sp>
        <p:nvSpPr>
          <p:cNvPr id="3" name="Content Placeholder 2"/>
          <p:cNvSpPr>
            <a:spLocks noGrp="1"/>
          </p:cNvSpPr>
          <p:nvPr>
            <p:ph idx="1"/>
          </p:nvPr>
        </p:nvSpPr>
        <p:spPr/>
        <p:txBody>
          <a:bodyPr/>
          <a:lstStyle/>
          <a:p>
            <a:r>
              <a:rPr lang="en-US" dirty="0" smtClean="0">
                <a:solidFill>
                  <a:srgbClr val="800000"/>
                </a:solidFill>
              </a:rPr>
              <a:t>Pleurisy</a:t>
            </a:r>
          </a:p>
          <a:p>
            <a:r>
              <a:rPr lang="en-US" dirty="0" smtClean="0">
                <a:solidFill>
                  <a:srgbClr val="800000"/>
                </a:solidFill>
              </a:rPr>
              <a:t>Inflammation of the pleura (lung cavities) </a:t>
            </a:r>
          </a:p>
          <a:p>
            <a:r>
              <a:rPr lang="en-US" dirty="0" smtClean="0">
                <a:solidFill>
                  <a:srgbClr val="800000"/>
                </a:solidFill>
              </a:rPr>
              <a:t>Causes severe pain (especially when coughing)</a:t>
            </a:r>
          </a:p>
          <a:p>
            <a:r>
              <a:rPr lang="en-US" dirty="0" smtClean="0">
                <a:solidFill>
                  <a:srgbClr val="800000"/>
                </a:solidFill>
              </a:rPr>
              <a:t>Fever and sometimes pleural fluid spills</a:t>
            </a:r>
            <a:endParaRPr lang="en-US" dirty="0">
              <a:solidFill>
                <a:srgbClr val="800000"/>
              </a:solidFill>
            </a:endParaRPr>
          </a:p>
        </p:txBody>
      </p:sp>
      <p:pic>
        <p:nvPicPr>
          <p:cNvPr id="4" name="Picture 3" descr="iu-67.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0" y="3857625"/>
            <a:ext cx="4953000" cy="3175000"/>
          </a:xfrm>
          <a:prstGeom prst="rect">
            <a:avLst/>
          </a:prstGeom>
        </p:spPr>
      </p:pic>
    </p:spTree>
    <p:extLst>
      <p:ext uri="{BB962C8B-B14F-4D97-AF65-F5344CB8AC3E}">
        <p14:creationId xmlns:p14="http://schemas.microsoft.com/office/powerpoint/2010/main" val="38145360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7"/>
            <a:ext cx="8229600" cy="1143000"/>
          </a:xfrm>
        </p:spPr>
        <p:txBody>
          <a:bodyPr/>
          <a:lstStyle/>
          <a:p>
            <a:r>
              <a:rPr lang="en-US" dirty="0" smtClean="0">
                <a:solidFill>
                  <a:srgbClr val="800000"/>
                </a:solidFill>
              </a:rPr>
              <a:t>Non-Infectious Illnesses</a:t>
            </a:r>
            <a:endParaRPr lang="en-US" dirty="0">
              <a:solidFill>
                <a:srgbClr val="800000"/>
              </a:solidFill>
            </a:endParaRPr>
          </a:p>
        </p:txBody>
      </p:sp>
      <p:sp>
        <p:nvSpPr>
          <p:cNvPr id="3" name="Content Placeholder 2"/>
          <p:cNvSpPr>
            <a:spLocks noGrp="1"/>
          </p:cNvSpPr>
          <p:nvPr>
            <p:ph idx="1"/>
          </p:nvPr>
        </p:nvSpPr>
        <p:spPr>
          <a:xfrm>
            <a:off x="457200" y="655638"/>
            <a:ext cx="8229600" cy="4525963"/>
          </a:xfrm>
        </p:spPr>
        <p:txBody>
          <a:bodyPr/>
          <a:lstStyle/>
          <a:p>
            <a:r>
              <a:rPr lang="en-US" dirty="0" smtClean="0">
                <a:solidFill>
                  <a:srgbClr val="800000"/>
                </a:solidFill>
              </a:rPr>
              <a:t>Lung and Throat Cancer</a:t>
            </a:r>
          </a:p>
          <a:p>
            <a:r>
              <a:rPr lang="en-US" dirty="0" smtClean="0">
                <a:solidFill>
                  <a:srgbClr val="800000"/>
                </a:solidFill>
              </a:rPr>
              <a:t>Malignant tumors characterized by the uncontrolled growth of a mass that invades and destroys other tissues</a:t>
            </a:r>
          </a:p>
          <a:p>
            <a:r>
              <a:rPr lang="en-US" dirty="0" smtClean="0">
                <a:solidFill>
                  <a:srgbClr val="800000"/>
                </a:solidFill>
              </a:rPr>
              <a:t>Closely linked to smoking</a:t>
            </a:r>
          </a:p>
          <a:p>
            <a:r>
              <a:rPr lang="en-US" dirty="0">
                <a:solidFill>
                  <a:srgbClr val="800000"/>
                </a:solidFill>
              </a:rPr>
              <a:t>https://</a:t>
            </a:r>
            <a:r>
              <a:rPr lang="en-US" dirty="0" err="1">
                <a:solidFill>
                  <a:srgbClr val="800000"/>
                </a:solidFill>
              </a:rPr>
              <a:t>www.youtube.com</a:t>
            </a:r>
            <a:r>
              <a:rPr lang="en-US" dirty="0">
                <a:solidFill>
                  <a:srgbClr val="800000"/>
                </a:solidFill>
              </a:rPr>
              <a:t>/</a:t>
            </a:r>
            <a:r>
              <a:rPr lang="en-US" dirty="0" err="1">
                <a:solidFill>
                  <a:srgbClr val="800000"/>
                </a:solidFill>
              </a:rPr>
              <a:t>watch?v</a:t>
            </a:r>
            <a:r>
              <a:rPr lang="en-US" dirty="0">
                <a:solidFill>
                  <a:srgbClr val="800000"/>
                </a:solidFill>
              </a:rPr>
              <a:t>=Y18Vz51Nkos</a:t>
            </a:r>
            <a:endParaRPr lang="en-US" dirty="0">
              <a:solidFill>
                <a:srgbClr val="800000"/>
              </a:solidFill>
            </a:endParaRPr>
          </a:p>
        </p:txBody>
      </p:sp>
      <p:pic>
        <p:nvPicPr>
          <p:cNvPr id="4" name="Picture 3" descr="iu-65.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250" y="4033153"/>
            <a:ext cx="3095625" cy="3062971"/>
          </a:xfrm>
          <a:prstGeom prst="rect">
            <a:avLst/>
          </a:prstGeom>
        </p:spPr>
      </p:pic>
    </p:spTree>
    <p:extLst>
      <p:ext uri="{BB962C8B-B14F-4D97-AF65-F5344CB8AC3E}">
        <p14:creationId xmlns:p14="http://schemas.microsoft.com/office/powerpoint/2010/main" val="38145360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Non-Infectious Illnesses</a:t>
            </a:r>
            <a:endParaRPr lang="en-US" dirty="0">
              <a:solidFill>
                <a:srgbClr val="800000"/>
              </a:solidFill>
            </a:endParaRPr>
          </a:p>
        </p:txBody>
      </p:sp>
      <p:sp>
        <p:nvSpPr>
          <p:cNvPr id="3" name="Content Placeholder 2"/>
          <p:cNvSpPr>
            <a:spLocks noGrp="1"/>
          </p:cNvSpPr>
          <p:nvPr>
            <p:ph idx="1"/>
          </p:nvPr>
        </p:nvSpPr>
        <p:spPr/>
        <p:txBody>
          <a:bodyPr/>
          <a:lstStyle/>
          <a:p>
            <a:r>
              <a:rPr lang="en-US" dirty="0" smtClean="0">
                <a:solidFill>
                  <a:srgbClr val="800000"/>
                </a:solidFill>
              </a:rPr>
              <a:t>Chronic obstructive pulmonary disease (COPD)</a:t>
            </a:r>
          </a:p>
          <a:p>
            <a:r>
              <a:rPr lang="en-US" dirty="0">
                <a:solidFill>
                  <a:srgbClr val="800000"/>
                </a:solidFill>
              </a:rPr>
              <a:t>I</a:t>
            </a:r>
            <a:r>
              <a:rPr lang="en-US" dirty="0" smtClean="0">
                <a:solidFill>
                  <a:srgbClr val="800000"/>
                </a:solidFill>
              </a:rPr>
              <a:t>nflammation of the bronchi and destruction of lung tissue</a:t>
            </a:r>
          </a:p>
          <a:p>
            <a:r>
              <a:rPr lang="en-US" dirty="0" smtClean="0">
                <a:solidFill>
                  <a:srgbClr val="800000"/>
                </a:solidFill>
              </a:rPr>
              <a:t>Inflammation blocks flow of air to the lungs</a:t>
            </a:r>
          </a:p>
          <a:p>
            <a:r>
              <a:rPr lang="en-US" dirty="0" err="1" smtClean="0">
                <a:solidFill>
                  <a:srgbClr val="800000"/>
                </a:solidFill>
              </a:rPr>
              <a:t>Symptoms:Coughing</a:t>
            </a:r>
            <a:r>
              <a:rPr lang="en-US" dirty="0" smtClean="0">
                <a:solidFill>
                  <a:srgbClr val="800000"/>
                </a:solidFill>
              </a:rPr>
              <a:t>, shortness of breath, fatigue</a:t>
            </a:r>
          </a:p>
          <a:p>
            <a:r>
              <a:rPr lang="en-US" dirty="0" smtClean="0">
                <a:solidFill>
                  <a:srgbClr val="000090"/>
                </a:solidFill>
              </a:rPr>
              <a:t>Most common cause is smoking</a:t>
            </a:r>
            <a:endParaRPr lang="en-US" dirty="0">
              <a:solidFill>
                <a:srgbClr val="000090"/>
              </a:solidFill>
            </a:endParaRPr>
          </a:p>
        </p:txBody>
      </p:sp>
    </p:spTree>
    <p:extLst>
      <p:ext uri="{BB962C8B-B14F-4D97-AF65-F5344CB8AC3E}">
        <p14:creationId xmlns:p14="http://schemas.microsoft.com/office/powerpoint/2010/main" val="38145360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endParaRPr lang="en-US" dirty="0"/>
          </a:p>
        </p:txBody>
      </p:sp>
      <p:sp>
        <p:nvSpPr>
          <p:cNvPr id="3" name="Content Placeholder 2"/>
          <p:cNvSpPr>
            <a:spLocks noGrp="1"/>
          </p:cNvSpPr>
          <p:nvPr>
            <p:ph idx="1"/>
          </p:nvPr>
        </p:nvSpPr>
        <p:spPr/>
        <p:txBody>
          <a:bodyPr/>
          <a:lstStyle/>
          <a:p>
            <a:r>
              <a:rPr lang="en-US" dirty="0" smtClean="0"/>
              <a:t>Charlie showed up at the Doctor’s Office complaining of Chest pain and uncontrollable coughing. He also has had a history of Asthma.</a:t>
            </a:r>
            <a:endParaRPr lang="en-US" dirty="0"/>
          </a:p>
        </p:txBody>
      </p:sp>
      <p:sp>
        <p:nvSpPr>
          <p:cNvPr id="4" name="Rectangle 3"/>
          <p:cNvSpPr/>
          <p:nvPr/>
        </p:nvSpPr>
        <p:spPr>
          <a:xfrm>
            <a:off x="1859308" y="3968750"/>
            <a:ext cx="542539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800000"/>
                </a:solidFill>
                <a:effectLst>
                  <a:outerShdw blurRad="41275" dist="20320" dir="1800000" algn="tl" rotWithShape="0">
                    <a:srgbClr val="000000">
                      <a:alpha val="40000"/>
                    </a:srgbClr>
                  </a:outerShdw>
                </a:effectLst>
              </a:rPr>
              <a:t>Chronic Bronchitis</a:t>
            </a:r>
            <a:endParaRPr lang="en-US" sz="5400" b="1" cap="none" spc="0" dirty="0">
              <a:ln w="12700">
                <a:solidFill>
                  <a:schemeClr val="tx2">
                    <a:satMod val="155000"/>
                  </a:schemeClr>
                </a:solidFill>
                <a:prstDash val="solid"/>
              </a:ln>
              <a:solidFill>
                <a:srgbClr val="80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9788213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What Illness?</a:t>
            </a:r>
            <a:endParaRPr lang="en-US" dirty="0"/>
          </a:p>
        </p:txBody>
      </p:sp>
      <p:pic>
        <p:nvPicPr>
          <p:cNvPr id="9" name="Content Placeholder 8" descr="iu-14.gif"/>
          <p:cNvPicPr>
            <a:picLocks noGrp="1" noChangeAspect="1"/>
          </p:cNvPicPr>
          <p:nvPr>
            <p:ph idx="1"/>
          </p:nvPr>
        </p:nvPicPr>
        <p:blipFill>
          <a:blip r:embed="rId2">
            <a:extLst>
              <a:ext uri="{28A0092B-C50C-407E-A947-70E740481C1C}">
                <a14:useLocalDpi xmlns:a14="http://schemas.microsoft.com/office/drawing/2010/main" val="0"/>
              </a:ext>
            </a:extLst>
          </a:blip>
          <a:srcRect t="1147" b="1147"/>
          <a:stretch>
            <a:fillRect/>
          </a:stretch>
        </p:blipFill>
        <p:spPr>
          <a:xfrm>
            <a:off x="4251326" y="4024313"/>
            <a:ext cx="4892674" cy="2690783"/>
          </a:xfrm>
        </p:spPr>
      </p:pic>
      <p:pic>
        <p:nvPicPr>
          <p:cNvPr id="6" name="Picture 5" descr="iu-1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25" y="1290638"/>
            <a:ext cx="3136900" cy="1778000"/>
          </a:xfrm>
          <a:prstGeom prst="rect">
            <a:avLst/>
          </a:prstGeom>
        </p:spPr>
      </p:pic>
      <p:pic>
        <p:nvPicPr>
          <p:cNvPr id="7" name="Picture 6" descr="iu-12.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4400" y="1179513"/>
            <a:ext cx="5397500" cy="2844800"/>
          </a:xfrm>
          <a:prstGeom prst="rect">
            <a:avLst/>
          </a:prstGeom>
        </p:spPr>
      </p:pic>
      <p:pic>
        <p:nvPicPr>
          <p:cNvPr id="8" name="Picture 7" descr="iu-13.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403600"/>
            <a:ext cx="6324600" cy="3454400"/>
          </a:xfrm>
          <a:prstGeom prst="rect">
            <a:avLst/>
          </a:prstGeom>
        </p:spPr>
      </p:pic>
      <p:sp>
        <p:nvSpPr>
          <p:cNvPr id="10" name="Rectangle 9"/>
          <p:cNvSpPr/>
          <p:nvPr/>
        </p:nvSpPr>
        <p:spPr>
          <a:xfrm>
            <a:off x="3534998" y="2967335"/>
            <a:ext cx="2074005" cy="1569660"/>
          </a:xfrm>
          <a:prstGeom prst="rect">
            <a:avLst/>
          </a:prstGeom>
          <a:noFill/>
        </p:spPr>
        <p:txBody>
          <a:bodyPr wrap="none" lIns="91440" tIns="45720" rIns="91440" bIns="45720">
            <a:spAutoFit/>
          </a:bodyPr>
          <a:lstStyle/>
          <a:p>
            <a:pPr algn="ctr"/>
            <a:r>
              <a:rPr lang="en-US" sz="9600" b="1" cap="none" spc="0" dirty="0" smtClean="0">
                <a:ln w="12700">
                  <a:solidFill>
                    <a:schemeClr val="tx2">
                      <a:satMod val="155000"/>
                    </a:schemeClr>
                  </a:solidFill>
                  <a:prstDash val="solid"/>
                </a:ln>
                <a:solidFill>
                  <a:schemeClr val="accent5"/>
                </a:solidFill>
                <a:effectLst>
                  <a:outerShdw blurRad="41275" dist="20320" dir="1800000" algn="tl" rotWithShape="0">
                    <a:srgbClr val="000000">
                      <a:alpha val="40000"/>
                    </a:srgbClr>
                  </a:outerShdw>
                </a:effectLst>
              </a:rPr>
              <a:t>FLU</a:t>
            </a:r>
            <a:endParaRPr lang="en-US" sz="9600" b="1" cap="none" spc="0" dirty="0">
              <a:ln w="12700">
                <a:solidFill>
                  <a:schemeClr val="tx2">
                    <a:satMod val="155000"/>
                  </a:schemeClr>
                </a:solidFill>
                <a:prstDash val="solid"/>
              </a:ln>
              <a:solidFill>
                <a:schemeClr val="accent5"/>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715268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decel="50000" fill="hold">
                                          <p:stCondLst>
                                            <p:cond delay="0"/>
                                          </p:stCondLst>
                                        </p:cTn>
                                        <p:tgtEl>
                                          <p:spTgt spid="10">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0">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endParaRPr lang="en-US" dirty="0"/>
          </a:p>
        </p:txBody>
      </p:sp>
      <p:sp>
        <p:nvSpPr>
          <p:cNvPr id="3" name="Content Placeholder 2"/>
          <p:cNvSpPr>
            <a:spLocks noGrp="1"/>
          </p:cNvSpPr>
          <p:nvPr>
            <p:ph idx="1"/>
          </p:nvPr>
        </p:nvSpPr>
        <p:spPr/>
        <p:txBody>
          <a:bodyPr/>
          <a:lstStyle/>
          <a:p>
            <a:r>
              <a:rPr lang="en-US" dirty="0" smtClean="0"/>
              <a:t>Ada has had a cold now for about 3 weeks. At first she thought it was just a mere cold but after it didn’t go away she has decided to go into the doctor’s office. She reports common cold symptoms such as coughing, stuffy nose, but also compression headaches and green yellowy snot</a:t>
            </a:r>
          </a:p>
        </p:txBody>
      </p:sp>
      <p:sp>
        <p:nvSpPr>
          <p:cNvPr id="4" name="Rectangle 3"/>
          <p:cNvSpPr/>
          <p:nvPr/>
        </p:nvSpPr>
        <p:spPr>
          <a:xfrm>
            <a:off x="3292989" y="5459710"/>
            <a:ext cx="2558024"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Sinusitis</a:t>
            </a:r>
            <a:endParaRPr lang="en-US" sz="5400" b="1" cap="none" spc="0"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097557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endParaRPr lang="en-US" dirty="0"/>
          </a:p>
        </p:txBody>
      </p:sp>
      <p:pic>
        <p:nvPicPr>
          <p:cNvPr id="4" name="Content Placeholder 3" descr="iu-66.jpeg"/>
          <p:cNvPicPr>
            <a:picLocks noGrp="1" noChangeAspect="1"/>
          </p:cNvPicPr>
          <p:nvPr>
            <p:ph idx="1"/>
          </p:nvPr>
        </p:nvPicPr>
        <p:blipFill>
          <a:blip r:embed="rId2">
            <a:extLst>
              <a:ext uri="{28A0092B-C50C-407E-A947-70E740481C1C}">
                <a14:useLocalDpi xmlns:a14="http://schemas.microsoft.com/office/drawing/2010/main" val="0"/>
              </a:ext>
            </a:extLst>
          </a:blip>
          <a:srcRect l="4542" r="4542"/>
          <a:stretch>
            <a:fillRect/>
          </a:stretch>
        </p:blipFill>
        <p:spPr/>
      </p:pic>
      <p:sp>
        <p:nvSpPr>
          <p:cNvPr id="5" name="Rectangle 4"/>
          <p:cNvSpPr/>
          <p:nvPr/>
        </p:nvSpPr>
        <p:spPr>
          <a:xfrm>
            <a:off x="457200" y="1600200"/>
            <a:ext cx="8229600" cy="65405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189101" y="494308"/>
            <a:ext cx="368705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Emphysema</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54590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Two Types</a:t>
            </a:r>
            <a:endParaRPr lang="en-US" dirty="0">
              <a:solidFill>
                <a:srgbClr val="800000"/>
              </a:solidFill>
            </a:endParaRPr>
          </a:p>
        </p:txBody>
      </p:sp>
      <p:sp>
        <p:nvSpPr>
          <p:cNvPr id="3" name="Content Placeholder 2"/>
          <p:cNvSpPr>
            <a:spLocks noGrp="1"/>
          </p:cNvSpPr>
          <p:nvPr>
            <p:ph idx="1"/>
          </p:nvPr>
        </p:nvSpPr>
        <p:spPr/>
        <p:txBody>
          <a:bodyPr/>
          <a:lstStyle/>
          <a:p>
            <a:r>
              <a:rPr lang="en-US" dirty="0" smtClean="0"/>
              <a:t>All illnesses related to the respiratory </a:t>
            </a:r>
            <a:r>
              <a:rPr lang="en-US" dirty="0" err="1" smtClean="0"/>
              <a:t>sytem</a:t>
            </a:r>
            <a:r>
              <a:rPr lang="en-US" dirty="0" smtClean="0"/>
              <a:t> are caused by </a:t>
            </a:r>
            <a:r>
              <a:rPr lang="en-US" dirty="0" smtClean="0">
                <a:solidFill>
                  <a:srgbClr val="000090"/>
                </a:solidFill>
              </a:rPr>
              <a:t>infections</a:t>
            </a:r>
            <a:r>
              <a:rPr lang="en-US" dirty="0" smtClean="0"/>
              <a:t> or an </a:t>
            </a:r>
            <a:r>
              <a:rPr lang="en-US" dirty="0" smtClean="0">
                <a:solidFill>
                  <a:srgbClr val="000090"/>
                </a:solidFill>
              </a:rPr>
              <a:t>inflammation</a:t>
            </a:r>
            <a:r>
              <a:rPr lang="en-US" dirty="0" smtClean="0"/>
              <a:t> of the </a:t>
            </a:r>
            <a:r>
              <a:rPr lang="en-US" dirty="0" smtClean="0">
                <a:solidFill>
                  <a:srgbClr val="000090"/>
                </a:solidFill>
              </a:rPr>
              <a:t>mucosa</a:t>
            </a:r>
          </a:p>
          <a:p>
            <a:r>
              <a:rPr lang="en-US" dirty="0" smtClean="0">
                <a:solidFill>
                  <a:srgbClr val="800000"/>
                </a:solidFill>
              </a:rPr>
              <a:t>Infectious Illnesses</a:t>
            </a:r>
          </a:p>
          <a:p>
            <a:r>
              <a:rPr lang="en-US" dirty="0" smtClean="0">
                <a:solidFill>
                  <a:srgbClr val="800000"/>
                </a:solidFill>
              </a:rPr>
              <a:t>Non-infectious Illnesses</a:t>
            </a:r>
            <a:endParaRPr lang="en-US" dirty="0">
              <a:solidFill>
                <a:srgbClr val="800000"/>
              </a:solidFill>
            </a:endParaRPr>
          </a:p>
        </p:txBody>
      </p:sp>
      <p:pic>
        <p:nvPicPr>
          <p:cNvPr id="4" name="Picture 3" descr="iu-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175" y="4270375"/>
            <a:ext cx="4199449" cy="2444750"/>
          </a:xfrm>
          <a:prstGeom prst="rect">
            <a:avLst/>
          </a:prstGeom>
        </p:spPr>
      </p:pic>
      <p:pic>
        <p:nvPicPr>
          <p:cNvPr id="5" name="Picture 4" descr="iu-56.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4368" y="3095625"/>
            <a:ext cx="2812432" cy="3223236"/>
          </a:xfrm>
          <a:prstGeom prst="rect">
            <a:avLst/>
          </a:prstGeom>
        </p:spPr>
      </p:pic>
    </p:spTree>
    <p:extLst>
      <p:ext uri="{BB962C8B-B14F-4D97-AF65-F5344CB8AC3E}">
        <p14:creationId xmlns:p14="http://schemas.microsoft.com/office/powerpoint/2010/main" val="39457522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endParaRPr lang="en-US" dirty="0"/>
          </a:p>
        </p:txBody>
      </p:sp>
      <p:pic>
        <p:nvPicPr>
          <p:cNvPr id="4" name="Content Placeholder 3" descr="iu-62.jpe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sp>
        <p:nvSpPr>
          <p:cNvPr id="5" name="Rectangle 4"/>
          <p:cNvSpPr/>
          <p:nvPr/>
        </p:nvSpPr>
        <p:spPr>
          <a:xfrm>
            <a:off x="5770706" y="1600200"/>
            <a:ext cx="2397411"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800000"/>
                </a:solidFill>
                <a:effectLst>
                  <a:outerShdw blurRad="41275" dist="20320" dir="1800000" algn="tl" rotWithShape="0">
                    <a:srgbClr val="000000">
                      <a:alpha val="40000"/>
                    </a:srgbClr>
                  </a:outerShdw>
                </a:effectLst>
              </a:rPr>
              <a:t>Asthma</a:t>
            </a:r>
            <a:endParaRPr lang="en-US" sz="5400" b="1" cap="none" spc="0" dirty="0">
              <a:ln w="12700">
                <a:solidFill>
                  <a:schemeClr val="tx2">
                    <a:satMod val="155000"/>
                  </a:schemeClr>
                </a:solidFill>
                <a:prstDash val="solid"/>
              </a:ln>
              <a:solidFill>
                <a:srgbClr val="80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463976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a:t>
            </a:r>
            <a:endParaRPr lang="en-US" dirty="0"/>
          </a:p>
        </p:txBody>
      </p:sp>
      <p:sp>
        <p:nvSpPr>
          <p:cNvPr id="3" name="Content Placeholder 2"/>
          <p:cNvSpPr>
            <a:spLocks noGrp="1"/>
          </p:cNvSpPr>
          <p:nvPr>
            <p:ph idx="1"/>
          </p:nvPr>
        </p:nvSpPr>
        <p:spPr/>
        <p:txBody>
          <a:bodyPr/>
          <a:lstStyle/>
          <a:p>
            <a:r>
              <a:rPr lang="en-US" dirty="0" smtClean="0"/>
              <a:t>Carly goes to the Doctor complaining of a really bad cough and fever. Because these symptoms are very common, the Doctor wasn’t sure what Illness Carly had until </a:t>
            </a:r>
            <a:r>
              <a:rPr lang="en-US" dirty="0" smtClean="0"/>
              <a:t>he </a:t>
            </a:r>
            <a:r>
              <a:rPr lang="en-US" dirty="0" smtClean="0"/>
              <a:t>took out </a:t>
            </a:r>
            <a:r>
              <a:rPr lang="en-US" dirty="0" smtClean="0"/>
              <a:t>his stethoscope which gave him a big clue.</a:t>
            </a:r>
            <a:endParaRPr lang="en-US" dirty="0"/>
          </a:p>
        </p:txBody>
      </p:sp>
      <p:sp>
        <p:nvSpPr>
          <p:cNvPr id="4" name="Rectangle 3"/>
          <p:cNvSpPr/>
          <p:nvPr/>
        </p:nvSpPr>
        <p:spPr>
          <a:xfrm>
            <a:off x="2538266" y="4980583"/>
            <a:ext cx="346422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Pneumonia</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5" name="Picture 4" descr="iu-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7875" y="4111624"/>
            <a:ext cx="3175000" cy="2746375"/>
          </a:xfrm>
          <a:prstGeom prst="rect">
            <a:avLst/>
          </a:prstGeom>
        </p:spPr>
      </p:pic>
    </p:spTree>
    <p:extLst>
      <p:ext uri="{BB962C8B-B14F-4D97-AF65-F5344CB8AC3E}">
        <p14:creationId xmlns:p14="http://schemas.microsoft.com/office/powerpoint/2010/main" val="19236129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a:t>
            </a:r>
            <a:endParaRPr lang="en-US" dirty="0"/>
          </a:p>
        </p:txBody>
      </p:sp>
      <p:sp>
        <p:nvSpPr>
          <p:cNvPr id="3" name="Content Placeholder 2"/>
          <p:cNvSpPr>
            <a:spLocks noGrp="1"/>
          </p:cNvSpPr>
          <p:nvPr>
            <p:ph idx="1"/>
          </p:nvPr>
        </p:nvSpPr>
        <p:spPr/>
        <p:txBody>
          <a:bodyPr/>
          <a:lstStyle/>
          <a:p>
            <a:r>
              <a:rPr lang="en-US" dirty="0" smtClean="0"/>
              <a:t>Peter is complaining that it’s very painful to talk and sometimes he says he physically can’t speak because of the pain!</a:t>
            </a:r>
            <a:endParaRPr lang="en-US" dirty="0"/>
          </a:p>
        </p:txBody>
      </p:sp>
      <p:sp>
        <p:nvSpPr>
          <p:cNvPr id="4" name="Rectangle 3"/>
          <p:cNvSpPr/>
          <p:nvPr/>
        </p:nvSpPr>
        <p:spPr>
          <a:xfrm>
            <a:off x="2952916" y="4316710"/>
            <a:ext cx="2603334" cy="923330"/>
          </a:xfrm>
          <a:prstGeom prst="rect">
            <a:avLst/>
          </a:prstGeom>
          <a:noFill/>
        </p:spPr>
        <p:txBody>
          <a:bodyPr wrap="none" lIns="91440" tIns="45720" rIns="91440" bIns="45720">
            <a:spAutoFit/>
          </a:bodyPr>
          <a:lstStyle/>
          <a:p>
            <a:pPr algn="ctr"/>
            <a:r>
              <a:rPr lang="en-US" sz="5400" b="1" cap="none" spc="0" dirty="0" err="1"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Aphonia</a:t>
            </a:r>
            <a:endParaRPr lang="en-US" sz="5400" b="1" cap="none" spc="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673355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a:t>
            </a:r>
            <a:endParaRPr lang="en-US" dirty="0"/>
          </a:p>
        </p:txBody>
      </p:sp>
      <p:pic>
        <p:nvPicPr>
          <p:cNvPr id="4" name="Content Placeholder 3" descr="iu-59.jpeg"/>
          <p:cNvPicPr>
            <a:picLocks noGrp="1" noChangeAspect="1"/>
          </p:cNvPicPr>
          <p:nvPr>
            <p:ph idx="1"/>
          </p:nvPr>
        </p:nvPicPr>
        <p:blipFill>
          <a:blip r:embed="rId2">
            <a:extLst>
              <a:ext uri="{28A0092B-C50C-407E-A947-70E740481C1C}">
                <a14:useLocalDpi xmlns:a14="http://schemas.microsoft.com/office/drawing/2010/main" val="0"/>
              </a:ext>
            </a:extLst>
          </a:blip>
          <a:srcRect t="10434" b="10434"/>
          <a:stretch>
            <a:fillRect/>
          </a:stretch>
        </p:blipFill>
        <p:spPr>
          <a:xfrm>
            <a:off x="727075" y="1250951"/>
            <a:ext cx="4718050" cy="2594746"/>
          </a:xfrm>
        </p:spPr>
      </p:pic>
      <p:pic>
        <p:nvPicPr>
          <p:cNvPr id="5" name="Picture 4" descr="iu-60.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0" y="3254375"/>
            <a:ext cx="4953000" cy="3280410"/>
          </a:xfrm>
          <a:prstGeom prst="rect">
            <a:avLst/>
          </a:prstGeom>
        </p:spPr>
      </p:pic>
      <p:pic>
        <p:nvPicPr>
          <p:cNvPr id="6" name="Picture 5" descr="iu-6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0625" y="3978910"/>
            <a:ext cx="3541628" cy="2555875"/>
          </a:xfrm>
          <a:prstGeom prst="rect">
            <a:avLst/>
          </a:prstGeom>
        </p:spPr>
      </p:pic>
      <p:sp>
        <p:nvSpPr>
          <p:cNvPr id="7" name="Rectangle 6"/>
          <p:cNvSpPr/>
          <p:nvPr/>
        </p:nvSpPr>
        <p:spPr>
          <a:xfrm>
            <a:off x="5622925" y="1250951"/>
            <a:ext cx="3063875" cy="1754327"/>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800000"/>
                </a:solidFill>
                <a:effectLst>
                  <a:outerShdw blurRad="41275" dist="20320" dir="1800000" algn="tl" rotWithShape="0">
                    <a:srgbClr val="000000">
                      <a:alpha val="40000"/>
                    </a:srgbClr>
                  </a:outerShdw>
                </a:effectLst>
              </a:rPr>
              <a:t>Allergic </a:t>
            </a:r>
            <a:r>
              <a:rPr lang="en-US" sz="5400" b="1" cap="none" spc="0" dirty="0" err="1" smtClean="0">
                <a:ln w="12700">
                  <a:solidFill>
                    <a:schemeClr val="tx2">
                      <a:satMod val="155000"/>
                    </a:schemeClr>
                  </a:solidFill>
                  <a:prstDash val="solid"/>
                </a:ln>
                <a:solidFill>
                  <a:srgbClr val="800000"/>
                </a:solidFill>
                <a:effectLst>
                  <a:outerShdw blurRad="41275" dist="20320" dir="1800000" algn="tl" rotWithShape="0">
                    <a:srgbClr val="000000">
                      <a:alpha val="40000"/>
                    </a:srgbClr>
                  </a:outerShdw>
                </a:effectLst>
              </a:rPr>
              <a:t>rinitis</a:t>
            </a:r>
            <a:endParaRPr lang="en-US" sz="5400" b="1" cap="none" spc="0" dirty="0">
              <a:ln w="12700">
                <a:solidFill>
                  <a:schemeClr val="tx2">
                    <a:satMod val="155000"/>
                  </a:schemeClr>
                </a:solidFill>
                <a:prstDash val="solid"/>
              </a:ln>
              <a:solidFill>
                <a:srgbClr val="80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697919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a:t>
            </a:r>
            <a:endParaRPr lang="en-US" dirty="0"/>
          </a:p>
        </p:txBody>
      </p:sp>
      <p:sp>
        <p:nvSpPr>
          <p:cNvPr id="3" name="Content Placeholder 2"/>
          <p:cNvSpPr>
            <a:spLocks noGrp="1"/>
          </p:cNvSpPr>
          <p:nvPr>
            <p:ph idx="1"/>
          </p:nvPr>
        </p:nvSpPr>
        <p:spPr/>
        <p:txBody>
          <a:bodyPr/>
          <a:lstStyle/>
          <a:p>
            <a:r>
              <a:rPr lang="en-US" dirty="0" smtClean="0"/>
              <a:t>Pam has been a heavy smoker for very many years now. She reports feeling a lot of fatigue and coughs a lot. A preliminary test shows that a lot of lung tissue is currently damaged.</a:t>
            </a:r>
          </a:p>
          <a:p>
            <a:endParaRPr lang="en-US" dirty="0"/>
          </a:p>
        </p:txBody>
      </p:sp>
      <p:sp>
        <p:nvSpPr>
          <p:cNvPr id="4" name="Rectangle 3"/>
          <p:cNvSpPr/>
          <p:nvPr/>
        </p:nvSpPr>
        <p:spPr>
          <a:xfrm>
            <a:off x="2564318" y="4729460"/>
            <a:ext cx="182461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COPD</a:t>
            </a:r>
            <a:endParaRPr lang="en-US" sz="5400" b="1" cap="none" spc="0"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65664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a:t>
            </a:r>
            <a:endParaRPr lang="en-US" dirty="0"/>
          </a:p>
        </p:txBody>
      </p:sp>
      <p:sp>
        <p:nvSpPr>
          <p:cNvPr id="3" name="Content Placeholder 2"/>
          <p:cNvSpPr>
            <a:spLocks noGrp="1"/>
          </p:cNvSpPr>
          <p:nvPr>
            <p:ph idx="1"/>
          </p:nvPr>
        </p:nvSpPr>
        <p:spPr/>
        <p:txBody>
          <a:bodyPr/>
          <a:lstStyle/>
          <a:p>
            <a:r>
              <a:rPr lang="en-US" dirty="0" smtClean="0"/>
              <a:t>Jerry had a lung cell biopsy performed </a:t>
            </a:r>
            <a:r>
              <a:rPr lang="en-US" dirty="0" smtClean="0"/>
              <a:t>and it </a:t>
            </a:r>
            <a:r>
              <a:rPr lang="en-US" dirty="0" smtClean="0"/>
              <a:t>revealed cells that looked like this:</a:t>
            </a:r>
            <a:endParaRPr lang="en-US" dirty="0"/>
          </a:p>
        </p:txBody>
      </p:sp>
      <p:pic>
        <p:nvPicPr>
          <p:cNvPr id="4" name="Picture 3" descr="iu-6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936875"/>
            <a:ext cx="5515576" cy="3714750"/>
          </a:xfrm>
          <a:prstGeom prst="rect">
            <a:avLst/>
          </a:prstGeom>
        </p:spPr>
      </p:pic>
      <p:sp>
        <p:nvSpPr>
          <p:cNvPr id="5" name="Rectangle 4"/>
          <p:cNvSpPr/>
          <p:nvPr/>
        </p:nvSpPr>
        <p:spPr>
          <a:xfrm>
            <a:off x="6216732" y="3856335"/>
            <a:ext cx="2470068" cy="1754327"/>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Lung Cancer</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8154062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a:t>
            </a:r>
            <a:endParaRPr lang="en-US" dirty="0"/>
          </a:p>
        </p:txBody>
      </p:sp>
      <p:sp>
        <p:nvSpPr>
          <p:cNvPr id="3" name="Content Placeholder 2"/>
          <p:cNvSpPr>
            <a:spLocks noGrp="1"/>
          </p:cNvSpPr>
          <p:nvPr>
            <p:ph idx="1"/>
          </p:nvPr>
        </p:nvSpPr>
        <p:spPr/>
        <p:txBody>
          <a:bodyPr/>
          <a:lstStyle/>
          <a:p>
            <a:r>
              <a:rPr lang="en-US" dirty="0" smtClean="0"/>
              <a:t>Ryan has a temperature of 38.3 degrees </a:t>
            </a:r>
            <a:r>
              <a:rPr lang="en-US" dirty="0" err="1" smtClean="0"/>
              <a:t>celsius</a:t>
            </a:r>
            <a:r>
              <a:rPr lang="en-US" dirty="0" smtClean="0"/>
              <a:t> when he goes into the doctor and reports extreme pain whenever he coughs.</a:t>
            </a:r>
            <a:endParaRPr lang="en-US" dirty="0"/>
          </a:p>
        </p:txBody>
      </p:sp>
    </p:spTree>
    <p:extLst>
      <p:ext uri="{BB962C8B-B14F-4D97-AF65-F5344CB8AC3E}">
        <p14:creationId xmlns:p14="http://schemas.microsoft.com/office/powerpoint/2010/main" val="38168654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Infectious Illnesses</a:t>
            </a:r>
            <a:endParaRPr lang="en-US" dirty="0">
              <a:solidFill>
                <a:srgbClr val="800000"/>
              </a:solidFill>
            </a:endParaRPr>
          </a:p>
        </p:txBody>
      </p:sp>
      <p:sp>
        <p:nvSpPr>
          <p:cNvPr id="3" name="Content Placeholder 2"/>
          <p:cNvSpPr>
            <a:spLocks noGrp="1"/>
          </p:cNvSpPr>
          <p:nvPr>
            <p:ph idx="1"/>
          </p:nvPr>
        </p:nvSpPr>
        <p:spPr>
          <a:xfrm>
            <a:off x="317500" y="1222375"/>
            <a:ext cx="8369300" cy="5905500"/>
          </a:xfrm>
        </p:spPr>
        <p:txBody>
          <a:bodyPr>
            <a:normAutofit/>
          </a:bodyPr>
          <a:lstStyle/>
          <a:p>
            <a:r>
              <a:rPr lang="en-US" dirty="0" smtClean="0">
                <a:solidFill>
                  <a:srgbClr val="800000"/>
                </a:solidFill>
              </a:rPr>
              <a:t>Nasal Catarrh </a:t>
            </a:r>
            <a:r>
              <a:rPr lang="en-US" dirty="0" smtClean="0">
                <a:solidFill>
                  <a:srgbClr val="000000"/>
                </a:solidFill>
              </a:rPr>
              <a:t>- Nose</a:t>
            </a:r>
            <a:endParaRPr lang="en-US" dirty="0" smtClean="0">
              <a:solidFill>
                <a:srgbClr val="800000"/>
              </a:solidFill>
            </a:endParaRPr>
          </a:p>
          <a:p>
            <a:r>
              <a:rPr lang="en-US" dirty="0" smtClean="0">
                <a:solidFill>
                  <a:srgbClr val="800000"/>
                </a:solidFill>
              </a:rPr>
              <a:t>Pharyngitis </a:t>
            </a:r>
            <a:r>
              <a:rPr lang="en-US" dirty="0" smtClean="0">
                <a:solidFill>
                  <a:srgbClr val="000000"/>
                </a:solidFill>
              </a:rPr>
              <a:t>- Pharynx</a:t>
            </a:r>
            <a:endParaRPr lang="en-US" dirty="0" smtClean="0">
              <a:solidFill>
                <a:srgbClr val="800000"/>
              </a:solidFill>
            </a:endParaRPr>
          </a:p>
          <a:p>
            <a:r>
              <a:rPr lang="en-US" dirty="0" smtClean="0">
                <a:solidFill>
                  <a:srgbClr val="800000"/>
                </a:solidFill>
              </a:rPr>
              <a:t>Tonsillitis </a:t>
            </a:r>
            <a:r>
              <a:rPr lang="en-US" dirty="0" smtClean="0">
                <a:solidFill>
                  <a:srgbClr val="000000"/>
                </a:solidFill>
              </a:rPr>
              <a:t>- Tonsils</a:t>
            </a:r>
            <a:endParaRPr lang="en-US" dirty="0" smtClean="0">
              <a:solidFill>
                <a:srgbClr val="800000"/>
              </a:solidFill>
            </a:endParaRPr>
          </a:p>
          <a:p>
            <a:r>
              <a:rPr lang="en-US" dirty="0" smtClean="0">
                <a:solidFill>
                  <a:srgbClr val="800000"/>
                </a:solidFill>
              </a:rPr>
              <a:t>Bronchitis </a:t>
            </a:r>
            <a:r>
              <a:rPr lang="mr-IN" dirty="0" smtClean="0">
                <a:solidFill>
                  <a:srgbClr val="000000"/>
                </a:solidFill>
              </a:rPr>
              <a:t>–</a:t>
            </a:r>
            <a:r>
              <a:rPr lang="en-US" dirty="0" smtClean="0">
                <a:solidFill>
                  <a:srgbClr val="000000"/>
                </a:solidFill>
              </a:rPr>
              <a:t> Bronchi, Bronchioles</a:t>
            </a:r>
            <a:endParaRPr lang="en-US" dirty="0" smtClean="0">
              <a:solidFill>
                <a:srgbClr val="800000"/>
              </a:solidFill>
            </a:endParaRPr>
          </a:p>
          <a:p>
            <a:r>
              <a:rPr lang="en-US" dirty="0" smtClean="0">
                <a:solidFill>
                  <a:srgbClr val="800000"/>
                </a:solidFill>
              </a:rPr>
              <a:t>Pneumonia </a:t>
            </a:r>
            <a:r>
              <a:rPr lang="mr-IN" dirty="0" smtClean="0">
                <a:solidFill>
                  <a:srgbClr val="000000"/>
                </a:solidFill>
              </a:rPr>
              <a:t>–</a:t>
            </a:r>
            <a:r>
              <a:rPr lang="en-US" dirty="0" smtClean="0">
                <a:solidFill>
                  <a:srgbClr val="000000"/>
                </a:solidFill>
              </a:rPr>
              <a:t> Lungs, very dangerous! Fill with mucus</a:t>
            </a:r>
            <a:endParaRPr lang="en-US" dirty="0" smtClean="0">
              <a:solidFill>
                <a:srgbClr val="800000"/>
              </a:solidFill>
            </a:endParaRPr>
          </a:p>
          <a:p>
            <a:r>
              <a:rPr lang="en-US" dirty="0" smtClean="0">
                <a:solidFill>
                  <a:srgbClr val="000000"/>
                </a:solidFill>
              </a:rPr>
              <a:t>All infections of a specific area usually accompanied by cough, fever, or localized pain</a:t>
            </a:r>
            <a:endParaRPr lang="en-US" dirty="0">
              <a:solidFill>
                <a:srgbClr val="000000"/>
              </a:solidFill>
            </a:endParaRPr>
          </a:p>
        </p:txBody>
      </p:sp>
    </p:spTree>
    <p:extLst>
      <p:ext uri="{BB962C8B-B14F-4D97-AF65-F5344CB8AC3E}">
        <p14:creationId xmlns:p14="http://schemas.microsoft.com/office/powerpoint/2010/main" val="25685104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Infectious Illnesses</a:t>
            </a:r>
            <a:endParaRPr lang="en-US" dirty="0">
              <a:solidFill>
                <a:srgbClr val="800000"/>
              </a:solidFill>
            </a:endParaRPr>
          </a:p>
        </p:txBody>
      </p:sp>
      <p:sp>
        <p:nvSpPr>
          <p:cNvPr id="3" name="Content Placeholder 2"/>
          <p:cNvSpPr>
            <a:spLocks noGrp="1"/>
          </p:cNvSpPr>
          <p:nvPr>
            <p:ph idx="1"/>
          </p:nvPr>
        </p:nvSpPr>
        <p:spPr/>
        <p:txBody>
          <a:bodyPr/>
          <a:lstStyle/>
          <a:p>
            <a:r>
              <a:rPr lang="en-US" dirty="0" smtClean="0">
                <a:solidFill>
                  <a:srgbClr val="800000"/>
                </a:solidFill>
              </a:rPr>
              <a:t>FLU</a:t>
            </a:r>
          </a:p>
          <a:p>
            <a:r>
              <a:rPr lang="en-US" dirty="0" smtClean="0"/>
              <a:t>Widespread viral disease that causes a Winter Pandemic every 10-15 years</a:t>
            </a:r>
          </a:p>
          <a:p>
            <a:r>
              <a:rPr lang="en-US" dirty="0" smtClean="0"/>
              <a:t>Can be fatal to elderly and those with pre-existing medical conditions</a:t>
            </a:r>
          </a:p>
        </p:txBody>
      </p:sp>
      <p:pic>
        <p:nvPicPr>
          <p:cNvPr id="4" name="Picture 3" descr="iu-1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4284663"/>
            <a:ext cx="2688771" cy="1524000"/>
          </a:xfrm>
          <a:prstGeom prst="rect">
            <a:avLst/>
          </a:prstGeom>
        </p:spPr>
      </p:pic>
      <p:pic>
        <p:nvPicPr>
          <p:cNvPr id="5" name="Picture 4" descr="iu-1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5308" y="4391960"/>
            <a:ext cx="2687941" cy="1416703"/>
          </a:xfrm>
          <a:prstGeom prst="rect">
            <a:avLst/>
          </a:prstGeom>
        </p:spPr>
      </p:pic>
      <p:pic>
        <p:nvPicPr>
          <p:cNvPr id="6" name="Picture 5" descr="iu-13.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3249" y="3996490"/>
            <a:ext cx="3317875" cy="1812173"/>
          </a:xfrm>
          <a:prstGeom prst="rect">
            <a:avLst/>
          </a:prstGeom>
        </p:spPr>
      </p:pic>
      <p:pic>
        <p:nvPicPr>
          <p:cNvPr id="7" name="Picture 6" descr="iu-14.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5749" y="1279810"/>
            <a:ext cx="1889125" cy="1063340"/>
          </a:xfrm>
          <a:prstGeom prst="rect">
            <a:avLst/>
          </a:prstGeom>
        </p:spPr>
      </p:pic>
    </p:spTree>
    <p:extLst>
      <p:ext uri="{BB962C8B-B14F-4D97-AF65-F5344CB8AC3E}">
        <p14:creationId xmlns:p14="http://schemas.microsoft.com/office/powerpoint/2010/main" val="22224558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 Video</a:t>
            </a:r>
            <a:endParaRPr lang="en-US" dirty="0"/>
          </a:p>
        </p:txBody>
      </p:sp>
      <p:sp>
        <p:nvSpPr>
          <p:cNvPr id="3" name="Content Placeholder 2"/>
          <p:cNvSpPr>
            <a:spLocks noGrp="1"/>
          </p:cNvSpPr>
          <p:nvPr>
            <p:ph idx="1"/>
          </p:nvPr>
        </p:nvSpPr>
        <p:spPr/>
        <p:txBody>
          <a:bodyPr/>
          <a:lstStyle/>
          <a:p>
            <a:r>
              <a:rPr lang="en-US" dirty="0" smtClean="0"/>
              <a:t>https://</a:t>
            </a:r>
            <a:r>
              <a:rPr lang="en-US" dirty="0" err="1" smtClean="0"/>
              <a:t>ed.ted.com</a:t>
            </a:r>
            <a:r>
              <a:rPr lang="en-US" dirty="0" smtClean="0"/>
              <a:t>/lessons/why-do-you-need-to-get-a-flu-shot-every-year-</a:t>
            </a:r>
            <a:r>
              <a:rPr lang="en-US" dirty="0" err="1" smtClean="0"/>
              <a:t>melvin</a:t>
            </a:r>
            <a:r>
              <a:rPr lang="en-US" dirty="0" smtClean="0"/>
              <a:t>-</a:t>
            </a:r>
            <a:r>
              <a:rPr lang="en-US" dirty="0" err="1" smtClean="0"/>
              <a:t>sanicas</a:t>
            </a:r>
            <a:endParaRPr lang="en-US" dirty="0" smtClean="0"/>
          </a:p>
          <a:p>
            <a:endParaRPr lang="en-US" dirty="0"/>
          </a:p>
        </p:txBody>
      </p:sp>
    </p:spTree>
    <p:extLst>
      <p:ext uri="{BB962C8B-B14F-4D97-AF65-F5344CB8AC3E}">
        <p14:creationId xmlns:p14="http://schemas.microsoft.com/office/powerpoint/2010/main" val="24268289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Non-Infectious Illnesses</a:t>
            </a:r>
            <a:endParaRPr lang="en-US" dirty="0">
              <a:solidFill>
                <a:srgbClr val="800000"/>
              </a:solidFill>
            </a:endParaRPr>
          </a:p>
        </p:txBody>
      </p:sp>
      <p:sp>
        <p:nvSpPr>
          <p:cNvPr id="3" name="Content Placeholder 2"/>
          <p:cNvSpPr>
            <a:spLocks noGrp="1"/>
          </p:cNvSpPr>
          <p:nvPr>
            <p:ph idx="1"/>
          </p:nvPr>
        </p:nvSpPr>
        <p:spPr/>
        <p:txBody>
          <a:bodyPr/>
          <a:lstStyle/>
          <a:p>
            <a:r>
              <a:rPr lang="en-US" dirty="0" err="1" smtClean="0">
                <a:solidFill>
                  <a:srgbClr val="800000"/>
                </a:solidFill>
              </a:rPr>
              <a:t>Aphonia</a:t>
            </a:r>
            <a:endParaRPr lang="en-US" dirty="0" smtClean="0">
              <a:solidFill>
                <a:srgbClr val="800000"/>
              </a:solidFill>
            </a:endParaRPr>
          </a:p>
          <a:p>
            <a:r>
              <a:rPr lang="en-US" dirty="0" smtClean="0">
                <a:solidFill>
                  <a:srgbClr val="800000"/>
                </a:solidFill>
              </a:rPr>
              <a:t>Difficulty emitting sounds due to the inflammation of the vocal chords</a:t>
            </a:r>
            <a:endParaRPr lang="en-US" dirty="0"/>
          </a:p>
        </p:txBody>
      </p:sp>
      <p:pic>
        <p:nvPicPr>
          <p:cNvPr id="4" name="Picture 3" descr="iu-57.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838" y="3165475"/>
            <a:ext cx="5457825" cy="3533775"/>
          </a:xfrm>
          <a:prstGeom prst="rect">
            <a:avLst/>
          </a:prstGeom>
        </p:spPr>
      </p:pic>
    </p:spTree>
    <p:extLst>
      <p:ext uri="{BB962C8B-B14F-4D97-AF65-F5344CB8AC3E}">
        <p14:creationId xmlns:p14="http://schemas.microsoft.com/office/powerpoint/2010/main" val="30390928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800000"/>
                </a:solidFill>
              </a:rPr>
              <a:t>Non-Infectious Illnesses</a:t>
            </a:r>
            <a:endParaRPr lang="en-US" dirty="0">
              <a:solidFill>
                <a:srgbClr val="800000"/>
              </a:solidFill>
            </a:endParaRPr>
          </a:p>
        </p:txBody>
      </p:sp>
      <p:sp>
        <p:nvSpPr>
          <p:cNvPr id="3" name="Content Placeholder 2"/>
          <p:cNvSpPr>
            <a:spLocks noGrp="1"/>
          </p:cNvSpPr>
          <p:nvPr>
            <p:ph idx="1"/>
          </p:nvPr>
        </p:nvSpPr>
        <p:spPr>
          <a:xfrm>
            <a:off x="457200" y="989468"/>
            <a:ext cx="8229600" cy="4525963"/>
          </a:xfrm>
        </p:spPr>
        <p:txBody>
          <a:bodyPr/>
          <a:lstStyle/>
          <a:p>
            <a:r>
              <a:rPr lang="en-US" dirty="0" smtClean="0">
                <a:solidFill>
                  <a:srgbClr val="800000"/>
                </a:solidFill>
              </a:rPr>
              <a:t>Sinusitis</a:t>
            </a:r>
          </a:p>
          <a:p>
            <a:r>
              <a:rPr lang="en-US" dirty="0" smtClean="0">
                <a:solidFill>
                  <a:srgbClr val="800000"/>
                </a:solidFill>
              </a:rPr>
              <a:t>Inflammation of the sinus cavities of certain bones in the skull that are connected to the nostrils</a:t>
            </a:r>
          </a:p>
          <a:p>
            <a:r>
              <a:rPr lang="en-US" dirty="0" smtClean="0">
                <a:solidFill>
                  <a:srgbClr val="800000"/>
                </a:solidFill>
              </a:rPr>
              <a:t>Excess Mucus</a:t>
            </a:r>
          </a:p>
          <a:p>
            <a:r>
              <a:rPr lang="en-US" dirty="0" smtClean="0">
                <a:solidFill>
                  <a:srgbClr val="800000"/>
                </a:solidFill>
              </a:rPr>
              <a:t>Green/yellow</a:t>
            </a:r>
            <a:endParaRPr lang="en-US" dirty="0">
              <a:solidFill>
                <a:srgbClr val="800000"/>
              </a:solidFill>
            </a:endParaRPr>
          </a:p>
        </p:txBody>
      </p:sp>
      <p:pic>
        <p:nvPicPr>
          <p:cNvPr id="4" name="Picture 3" descr="iu-58.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0" y="2744450"/>
            <a:ext cx="5651500" cy="3938925"/>
          </a:xfrm>
          <a:prstGeom prst="rect">
            <a:avLst/>
          </a:prstGeom>
        </p:spPr>
      </p:pic>
    </p:spTree>
    <p:extLst>
      <p:ext uri="{BB962C8B-B14F-4D97-AF65-F5344CB8AC3E}">
        <p14:creationId xmlns:p14="http://schemas.microsoft.com/office/powerpoint/2010/main" val="38145360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143000"/>
          </a:xfrm>
        </p:spPr>
        <p:txBody>
          <a:bodyPr/>
          <a:lstStyle/>
          <a:p>
            <a:r>
              <a:rPr lang="en-US" dirty="0" smtClean="0">
                <a:solidFill>
                  <a:srgbClr val="800000"/>
                </a:solidFill>
              </a:rPr>
              <a:t>Non-Infectious Illnesses</a:t>
            </a:r>
            <a:endParaRPr lang="en-US" dirty="0">
              <a:solidFill>
                <a:srgbClr val="800000"/>
              </a:solidFill>
            </a:endParaRPr>
          </a:p>
        </p:txBody>
      </p:sp>
      <p:sp>
        <p:nvSpPr>
          <p:cNvPr id="3" name="Content Placeholder 2"/>
          <p:cNvSpPr>
            <a:spLocks noGrp="1"/>
          </p:cNvSpPr>
          <p:nvPr>
            <p:ph idx="1"/>
          </p:nvPr>
        </p:nvSpPr>
        <p:spPr>
          <a:xfrm>
            <a:off x="457200" y="774700"/>
            <a:ext cx="8229600" cy="4525963"/>
          </a:xfrm>
        </p:spPr>
        <p:txBody>
          <a:bodyPr/>
          <a:lstStyle/>
          <a:p>
            <a:r>
              <a:rPr lang="en-US" dirty="0" smtClean="0">
                <a:solidFill>
                  <a:srgbClr val="800000"/>
                </a:solidFill>
              </a:rPr>
              <a:t>Allergic </a:t>
            </a:r>
            <a:r>
              <a:rPr lang="en-US" dirty="0" err="1" smtClean="0">
                <a:solidFill>
                  <a:srgbClr val="800000"/>
                </a:solidFill>
              </a:rPr>
              <a:t>Rinitis</a:t>
            </a:r>
            <a:endParaRPr lang="en-US" dirty="0" smtClean="0">
              <a:solidFill>
                <a:srgbClr val="800000"/>
              </a:solidFill>
            </a:endParaRPr>
          </a:p>
          <a:p>
            <a:r>
              <a:rPr lang="en-US" dirty="0" smtClean="0">
                <a:solidFill>
                  <a:srgbClr val="800000"/>
                </a:solidFill>
              </a:rPr>
              <a:t>Fancy name for allergies </a:t>
            </a:r>
            <a:r>
              <a:rPr lang="mr-IN" dirty="0" smtClean="0">
                <a:solidFill>
                  <a:srgbClr val="800000"/>
                </a:solidFill>
              </a:rPr>
              <a:t>–</a:t>
            </a:r>
            <a:r>
              <a:rPr lang="en-US" dirty="0" smtClean="0">
                <a:solidFill>
                  <a:srgbClr val="800000"/>
                </a:solidFill>
              </a:rPr>
              <a:t> certain things in the air can cause sneezing, itching, or runny noses</a:t>
            </a:r>
          </a:p>
          <a:p>
            <a:r>
              <a:rPr lang="en-US" dirty="0" smtClean="0">
                <a:solidFill>
                  <a:srgbClr val="800000"/>
                </a:solidFill>
              </a:rPr>
              <a:t>Allergens include: pollen, dust, fungi etc.</a:t>
            </a:r>
          </a:p>
          <a:p>
            <a:endParaRPr lang="en-US" dirty="0" smtClean="0">
              <a:solidFill>
                <a:srgbClr val="800000"/>
              </a:solidFill>
            </a:endParaRPr>
          </a:p>
          <a:p>
            <a:endParaRPr lang="en-US" dirty="0">
              <a:solidFill>
                <a:srgbClr val="800000"/>
              </a:solidFill>
            </a:endParaRPr>
          </a:p>
        </p:txBody>
      </p:sp>
      <p:pic>
        <p:nvPicPr>
          <p:cNvPr id="4" name="Picture 3" descr="iu-15.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874" y="3020218"/>
            <a:ext cx="4762501" cy="3631407"/>
          </a:xfrm>
          <a:prstGeom prst="rect">
            <a:avLst/>
          </a:prstGeom>
        </p:spPr>
      </p:pic>
    </p:spTree>
    <p:extLst>
      <p:ext uri="{BB962C8B-B14F-4D97-AF65-F5344CB8AC3E}">
        <p14:creationId xmlns:p14="http://schemas.microsoft.com/office/powerpoint/2010/main" val="38145360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Non-Infectious Illnesses</a:t>
            </a:r>
            <a:endParaRPr lang="en-US" dirty="0">
              <a:solidFill>
                <a:srgbClr val="800000"/>
              </a:solidFill>
            </a:endParaRPr>
          </a:p>
        </p:txBody>
      </p:sp>
      <p:sp>
        <p:nvSpPr>
          <p:cNvPr id="3" name="Content Placeholder 2"/>
          <p:cNvSpPr>
            <a:spLocks noGrp="1"/>
          </p:cNvSpPr>
          <p:nvPr>
            <p:ph idx="1"/>
          </p:nvPr>
        </p:nvSpPr>
        <p:spPr/>
        <p:txBody>
          <a:bodyPr/>
          <a:lstStyle/>
          <a:p>
            <a:r>
              <a:rPr lang="en-US" dirty="0" smtClean="0">
                <a:solidFill>
                  <a:srgbClr val="800000"/>
                </a:solidFill>
              </a:rPr>
              <a:t>Asthma</a:t>
            </a:r>
          </a:p>
          <a:p>
            <a:r>
              <a:rPr lang="en-US" dirty="0" smtClean="0">
                <a:solidFill>
                  <a:srgbClr val="800000"/>
                </a:solidFill>
              </a:rPr>
              <a:t>Characterized by contraction of the bronchi, complicating the passage of air and making it more difficult to breathe</a:t>
            </a:r>
          </a:p>
          <a:p>
            <a:r>
              <a:rPr lang="en-US" dirty="0" smtClean="0">
                <a:solidFill>
                  <a:srgbClr val="800000"/>
                </a:solidFill>
              </a:rPr>
              <a:t>Very common, do you know someone who has Asthma?</a:t>
            </a:r>
            <a:endParaRPr lang="en-US" dirty="0">
              <a:solidFill>
                <a:srgbClr val="800000"/>
              </a:solidFill>
            </a:endParaRPr>
          </a:p>
        </p:txBody>
      </p:sp>
    </p:spTree>
    <p:extLst>
      <p:ext uri="{BB962C8B-B14F-4D97-AF65-F5344CB8AC3E}">
        <p14:creationId xmlns:p14="http://schemas.microsoft.com/office/powerpoint/2010/main" val="38145360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TotalTime>
  <Words>676</Words>
  <Application>Microsoft Macintosh PowerPoint</Application>
  <PresentationFormat>On-screen Show (4:3)</PresentationFormat>
  <Paragraphs>88</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Illnesses of the Respiratory System</vt:lpstr>
      <vt:lpstr>Two Types</vt:lpstr>
      <vt:lpstr>Infectious Illnesses</vt:lpstr>
      <vt:lpstr>Infectious Illnesses</vt:lpstr>
      <vt:lpstr>Flu Video</vt:lpstr>
      <vt:lpstr>Non-Infectious Illnesses</vt:lpstr>
      <vt:lpstr>Non-Infectious Illnesses</vt:lpstr>
      <vt:lpstr>Non-Infectious Illnesses</vt:lpstr>
      <vt:lpstr>Non-Infectious Illnesses</vt:lpstr>
      <vt:lpstr>Asthma Video</vt:lpstr>
      <vt:lpstr>Non-Infectious Illnesses</vt:lpstr>
      <vt:lpstr>Non-Infectious Illnesses</vt:lpstr>
      <vt:lpstr>Non-Infectious Illnesses</vt:lpstr>
      <vt:lpstr>Non-Infectious Illnesses</vt:lpstr>
      <vt:lpstr>Non-Infectious Illnesses</vt:lpstr>
      <vt:lpstr>#1</vt:lpstr>
      <vt:lpstr>#2 What Illness?</vt:lpstr>
      <vt:lpstr>#3</vt:lpstr>
      <vt:lpstr>#4</vt:lpstr>
      <vt:lpstr>#5</vt:lpstr>
      <vt:lpstr>#6</vt:lpstr>
      <vt:lpstr>#7</vt:lpstr>
      <vt:lpstr>#8</vt:lpstr>
      <vt:lpstr>#9</vt:lpstr>
      <vt:lpstr>#10</vt:lpstr>
      <vt:lpstr>#11</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Dunsmore</dc:creator>
  <cp:lastModifiedBy>Emily Dunsmore</cp:lastModifiedBy>
  <cp:revision>25</cp:revision>
  <dcterms:created xsi:type="dcterms:W3CDTF">2018-12-13T18:48:50Z</dcterms:created>
  <dcterms:modified xsi:type="dcterms:W3CDTF">2018-12-13T20:30:23Z</dcterms:modified>
</cp:coreProperties>
</file>