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Economica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Economica-bold.fntdata"/><Relationship Id="rId23" Type="http://schemas.openxmlformats.org/officeDocument/2006/relationships/font" Target="fonts/Economica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Economica-boldItalic.fntdata"/><Relationship Id="rId25" Type="http://schemas.openxmlformats.org/officeDocument/2006/relationships/font" Target="fonts/Economica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9c972ab7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9c972ab7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9c972ab7b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9c972ab7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9c972ab7b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9c972ab7b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9c972ab7b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9c972ab7b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9c972ab7b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9c972ab7b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9c972ab7b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9c972ab7b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9c972ab7b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9c972ab7b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9c972ab7b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9c972ab7b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9c972ab7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9c972ab7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9c972ab7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9c972ab7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9c972ab7b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9c972ab7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9c972ab7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9c972ab7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9c972ab7b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9c972ab7b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9c972ab7b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9c972ab7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9c972ab7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9c972ab7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9c972ab7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9c972ab7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9c972ab7b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9c972ab7b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Feudal Europe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Session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Medieval Society </a:t>
            </a:r>
            <a:endParaRPr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 was organized into three social groups.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1) Nobility (military)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2) Clergy (church)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Both did not pay taxes, or do manual labor.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3) The rest of the population; peasants, merchants, and craftsmen.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the clergy was allowed social mobility.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674" y="2918974"/>
            <a:ext cx="2964625" cy="20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1250925" y="226025"/>
            <a:ext cx="2562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Upper Nobility 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450" y="1102275"/>
            <a:ext cx="3151850" cy="36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>
            <p:ph type="title"/>
          </p:nvPr>
        </p:nvSpPr>
        <p:spPr>
          <a:xfrm>
            <a:off x="5446738" y="270975"/>
            <a:ext cx="2562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</a:t>
            </a:r>
            <a:r>
              <a:rPr lang="en"/>
              <a:t> Nobility </a:t>
            </a:r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775" y="1057325"/>
            <a:ext cx="2930832" cy="37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37650" y="1266900"/>
            <a:ext cx="8811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Duke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0" y="2329500"/>
            <a:ext cx="956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Count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-92225" y="3392100"/>
            <a:ext cx="12510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Marquis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7" name="Google Shape;147;p23"/>
          <p:cNvCxnSpPr>
            <a:stCxn id="145" idx="0"/>
            <a:endCxn id="144" idx="2"/>
          </p:cNvCxnSpPr>
          <p:nvPr/>
        </p:nvCxnSpPr>
        <p:spPr>
          <a:xfrm rot="10800000">
            <a:off x="478200" y="1751400"/>
            <a:ext cx="0" cy="578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8" name="Google Shape;148;p23"/>
          <p:cNvCxnSpPr/>
          <p:nvPr/>
        </p:nvCxnSpPr>
        <p:spPr>
          <a:xfrm rot="10800000">
            <a:off x="478200" y="2814000"/>
            <a:ext cx="0" cy="578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p23"/>
          <p:cNvSpPr txBox="1"/>
          <p:nvPr/>
        </p:nvSpPr>
        <p:spPr>
          <a:xfrm>
            <a:off x="8193600" y="3430950"/>
            <a:ext cx="956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Pages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8046300" y="2329500"/>
            <a:ext cx="1251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Squires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8046300" y="1266900"/>
            <a:ext cx="12510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Knights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 rot="10800000">
            <a:off x="8671800" y="1751400"/>
            <a:ext cx="0" cy="578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3"/>
          <p:cNvCxnSpPr/>
          <p:nvPr/>
        </p:nvCxnSpPr>
        <p:spPr>
          <a:xfrm rot="10800000">
            <a:off x="8671800" y="2852850"/>
            <a:ext cx="0" cy="578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1487888" y="326950"/>
            <a:ext cx="26292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Noblewoman</a:t>
            </a:r>
            <a:endParaRPr/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5628200" y="1225225"/>
            <a:ext cx="32040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Little rights and were expected to marry and have children.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Leading families usually arranged marriages.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Noblewomen were expected to do house duties, but were often better educated than their husbands.</a:t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295450"/>
            <a:ext cx="4981575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Serfs and Peasants</a:t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Serfs were completely under the authority of their feudal lord.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lived under many restrictions and weren’t allowed to leave without the lord’s permission.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peasants owned small plots of land and lived in villages.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Paid taxes to the lord and the Church, and also paid to use the lord’s mill, oven, and press.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75" y="3002425"/>
            <a:ext cx="3667723" cy="19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975" y="3002425"/>
            <a:ext cx="3423206" cy="19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Agriculture </a:t>
            </a: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25" y="1404925"/>
            <a:ext cx="3333750" cy="23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5630100" y="3789075"/>
            <a:ext cx="2533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Two crops are shown above, what else did they farm?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5630100" y="1059200"/>
            <a:ext cx="2533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latin typeface="Open Sans"/>
                <a:ea typeface="Open Sans"/>
                <a:cs typeface="Open Sans"/>
                <a:sym typeface="Open Sans"/>
              </a:rPr>
              <a:t>Three-year crop rotation </a:t>
            </a:r>
            <a:endParaRPr b="1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429625" y="1764200"/>
            <a:ext cx="3524400" cy="17688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Agricultural work was very hard and demanded a lot of labor.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In the 11th century though new techniques were introduced.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Peasant life</a:t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75" y="1224812"/>
            <a:ext cx="4490450" cy="36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5518050" y="1390450"/>
            <a:ext cx="32040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Lived in small villages.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vegetable gardens were laid near the home.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Lived near forests’ in order to collect firewood and fruit.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were </a:t>
            </a:r>
            <a:r>
              <a:rPr b="1" lang="en"/>
              <a:t>self-sufficient.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Church</a:t>
            </a:r>
            <a:endParaRPr/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Had great influence in many areas of medieval life: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Political: </a:t>
            </a:r>
            <a:r>
              <a:rPr lang="en"/>
              <a:t>The Pope had the authority to excommunicate rulers. Monarchs often used church leaders as main advisers.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Economic: </a:t>
            </a:r>
            <a:r>
              <a:rPr lang="en"/>
              <a:t>The Church received donations of land in return for prayers. Peasants paid the Church a </a:t>
            </a:r>
            <a:r>
              <a:rPr b="1" lang="en"/>
              <a:t>tithe,</a:t>
            </a:r>
            <a:r>
              <a:rPr lang="en"/>
              <a:t> which was a share of their harvest.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Cultural</a:t>
            </a:r>
            <a:r>
              <a:rPr lang="en"/>
              <a:t>: Few people could read and write apart from the clergy. Monks copied manuscripts and artwork was created for churches and cathedrals. 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5850" y="0"/>
            <a:ext cx="1656450" cy="16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925" y="3130025"/>
            <a:ext cx="2848225" cy="201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2800350" y="161725"/>
            <a:ext cx="35433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Church Organization</a:t>
            </a:r>
            <a:endParaRPr/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700" y="1057300"/>
            <a:ext cx="5946608" cy="384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Crusades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6105000" y="189900"/>
            <a:ext cx="2827200" cy="44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Were military expeditions to recover the Holy Land from Muslims.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the first Crusade, Christians conquered Jerusalem (1099).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Pilgrimages</a:t>
            </a:r>
            <a:r>
              <a:rPr lang="en"/>
              <a:t> followed.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Military Orders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74" y="1273099"/>
            <a:ext cx="5735953" cy="33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Carolingian Empire 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Frankish Kingdom was established following the fall of the Western Roman Empire in present-day France.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official rulers were called the Mayors of the Palace.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name Carolingian is derived from the Latinised name of Charles Martel, Carolus, who was the de facto ruler of Francia.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His </a:t>
            </a:r>
            <a:r>
              <a:rPr lang="en"/>
              <a:t>descendants</a:t>
            </a:r>
            <a:r>
              <a:rPr lang="en"/>
              <a:t> became the Frankish Kings, starting with his son Pepin the Short (751),  followed by his grandson Charlemagne (768).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“Carolingian” means “</a:t>
            </a:r>
            <a:r>
              <a:rPr lang="en"/>
              <a:t>descendant</a:t>
            </a:r>
            <a:r>
              <a:rPr lang="en"/>
              <a:t> of Charles.”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950" y="3094900"/>
            <a:ext cx="3574350" cy="18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Charlemagne’s Conquests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Under Charlemagne’s rule, the Carolingian Empire </a:t>
            </a:r>
            <a:r>
              <a:rPr lang="en" sz="2400"/>
              <a:t>acquired many new territories throughout Europe.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 present-day Germany he defeated the Pagans Saxons (and forced them to become Christians).</a:t>
            </a:r>
            <a:r>
              <a:rPr lang="en" sz="1800"/>
              <a:t>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He conquered the Lombard Kingdom in Italy.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He Gained control of the North of the Iberian Peninsula.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 800, the Pope crowned Charlemagne Holy Roman Emperor, making him successor to the restored Western Roman Empire. 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Charlemagne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825" y="1147225"/>
            <a:ext cx="4057426" cy="36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10" y="1147225"/>
            <a:ext cx="1975972" cy="3691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6"/>
          <p:cNvCxnSpPr/>
          <p:nvPr/>
        </p:nvCxnSpPr>
        <p:spPr>
          <a:xfrm>
            <a:off x="2530300" y="2874925"/>
            <a:ext cx="851100" cy="11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" name="Google Shape;85;p16"/>
          <p:cNvSpPr txBox="1"/>
          <p:nvPr/>
        </p:nvSpPr>
        <p:spPr>
          <a:xfrm>
            <a:off x="7643725" y="1410075"/>
            <a:ext cx="1365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Counties?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7643725" y="2366475"/>
            <a:ext cx="1365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Open Sans"/>
                <a:ea typeface="Open Sans"/>
                <a:cs typeface="Open Sans"/>
                <a:sym typeface="Open Sans"/>
              </a:rPr>
              <a:t>Missi dominici?</a:t>
            </a:r>
            <a:endParaRPr b="1" i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7643725" y="3719400"/>
            <a:ext cx="1365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Marches?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7643725" y="315925"/>
            <a:ext cx="1365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What were...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Division of the Empire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Charlemagne’s empire was very diverse, as many different peoples spoke their own language and kept their own traditions.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Nonetheless, the empire remained intact until a few years after Charlemagne’s death.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843, the empire was divided into three parts, which were ruled by Charlemagne’s grandsons.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623" y="3114925"/>
            <a:ext cx="1557824" cy="18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468" y="3114925"/>
            <a:ext cx="1508340" cy="18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6375" y="3114925"/>
            <a:ext cx="1477010" cy="184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846263" y="304900"/>
            <a:ext cx="377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Re-shaping of Europe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9625"/>
            <a:ext cx="5167420" cy="369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4225" y="845750"/>
            <a:ext cx="3519400" cy="41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type="title"/>
          </p:nvPr>
        </p:nvSpPr>
        <p:spPr>
          <a:xfrm>
            <a:off x="5364075" y="165200"/>
            <a:ext cx="377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9th and 10th Century invasions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 Royal Authority 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Following the division of the Carolingian Empire, kingdoms did not have permanent capital cities.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Monarchs travelled with a </a:t>
            </a:r>
            <a:r>
              <a:rPr b="1" lang="en"/>
              <a:t>court</a:t>
            </a:r>
            <a:r>
              <a:rPr lang="en"/>
              <a:t>, made up of family members, warriors and a </a:t>
            </a:r>
            <a:r>
              <a:rPr b="1" lang="en"/>
              <a:t>royal council</a:t>
            </a:r>
            <a:r>
              <a:rPr lang="en"/>
              <a:t> (</a:t>
            </a:r>
            <a:r>
              <a:rPr b="1" lang="en"/>
              <a:t>curia)</a:t>
            </a:r>
            <a:r>
              <a:rPr lang="en"/>
              <a:t>, which helped the monarch to rule.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Monarchs had little power during this period; little authority over land, kingdoms were often divided, royal armies were small, and lacked power to collect taxes. </a:t>
            </a: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725" y="3075150"/>
            <a:ext cx="2981850" cy="18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Feudalism 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6300"/>
            <a:ext cx="4388975" cy="383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5452000" y="26725"/>
            <a:ext cx="3524400" cy="14097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main political, social and economic system in Europe between 10th and 13th centuries.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2388300" y="1436425"/>
            <a:ext cx="3524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Kings relied on the private armies of nobles.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3135450" y="2258025"/>
            <a:ext cx="3524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In a ceremony of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homage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, the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vassal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promised the lord personal loyalty and       military assistance.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3783475" y="3667725"/>
            <a:ext cx="35244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In return, the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lord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gave the vassal a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fief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on a Fief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413" y="1103150"/>
            <a:ext cx="5125176" cy="38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