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Montserrat"/>
      <p:regular r:id="rId15"/>
      <p:bold r:id="rId16"/>
      <p:italic r:id="rId17"/>
      <p:boldItalic r:id="rId18"/>
    </p:embeddedFont>
    <p:embeddedFont>
      <p:font typeface="La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11" Type="http://schemas.openxmlformats.org/officeDocument/2006/relationships/slide" Target="slides/slide6.xml"/><Relationship Id="rId22" Type="http://schemas.openxmlformats.org/officeDocument/2006/relationships/font" Target="fonts/Lato-boldItalic.fntdata"/><Relationship Id="rId10" Type="http://schemas.openxmlformats.org/officeDocument/2006/relationships/slide" Target="slides/slide5.xml"/><Relationship Id="rId21"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regular.fntdata"/><Relationship Id="rId14" Type="http://schemas.openxmlformats.org/officeDocument/2006/relationships/slide" Target="slides/slide9.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notesMaster" Target="notesMasters/notesMaster1.xml"/><Relationship Id="rId19" Type="http://schemas.openxmlformats.org/officeDocument/2006/relationships/font" Target="fonts/Lato-regular.fntdata"/><Relationship Id="rId6" Type="http://schemas.openxmlformats.org/officeDocument/2006/relationships/slide" Target="slides/slide1.xml"/><Relationship Id="rId18"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654ab4de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4654ab4de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60f7ccf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0f7ccf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654ab4de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654ab4de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654ab4de0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654ab4de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654ab4de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654ab4de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654ab4de0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654ab4de0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4654ab4de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4654ab4de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654ab4de0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654ab4de0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M89_wjcwzfY"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oQMSKRrDjB4"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w31dKJMdqh4"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t>What is media?</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Would you consider social media an effective tool for spreading news? </a:t>
            </a:r>
            <a:endParaRPr/>
          </a:p>
        </p:txBody>
      </p:sp>
      <p:pic>
        <p:nvPicPr>
          <p:cNvPr id="140" name="Google Shape;140;p14"/>
          <p:cNvPicPr preferRelativeResize="0"/>
          <p:nvPr/>
        </p:nvPicPr>
        <p:blipFill>
          <a:blip r:embed="rId3">
            <a:alphaModFix/>
          </a:blip>
          <a:stretch>
            <a:fillRect/>
          </a:stretch>
        </p:blipFill>
        <p:spPr>
          <a:xfrm>
            <a:off x="233850" y="1679150"/>
            <a:ext cx="3506926" cy="2341324"/>
          </a:xfrm>
          <a:prstGeom prst="rect">
            <a:avLst/>
          </a:prstGeom>
          <a:noFill/>
          <a:ln>
            <a:noFill/>
          </a:ln>
        </p:spPr>
      </p:pic>
      <p:pic>
        <p:nvPicPr>
          <p:cNvPr id="141" name="Google Shape;141;p14"/>
          <p:cNvPicPr preferRelativeResize="0"/>
          <p:nvPr/>
        </p:nvPicPr>
        <p:blipFill>
          <a:blip r:embed="rId4">
            <a:alphaModFix/>
          </a:blip>
          <a:stretch>
            <a:fillRect/>
          </a:stretch>
        </p:blipFill>
        <p:spPr>
          <a:xfrm>
            <a:off x="6912300" y="1307850"/>
            <a:ext cx="2083000" cy="2083000"/>
          </a:xfrm>
          <a:prstGeom prst="rect">
            <a:avLst/>
          </a:prstGeom>
          <a:noFill/>
          <a:ln>
            <a:noFill/>
          </a:ln>
        </p:spPr>
      </p:pic>
      <p:pic>
        <p:nvPicPr>
          <p:cNvPr id="142" name="Google Shape;142;p14"/>
          <p:cNvPicPr preferRelativeResize="0"/>
          <p:nvPr/>
        </p:nvPicPr>
        <p:blipFill>
          <a:blip r:embed="rId5">
            <a:alphaModFix/>
          </a:blip>
          <a:stretch>
            <a:fillRect/>
          </a:stretch>
        </p:blipFill>
        <p:spPr>
          <a:xfrm>
            <a:off x="3893176" y="2794088"/>
            <a:ext cx="2866725" cy="2151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social media platforms be used as a way to present news? </a:t>
            </a:r>
            <a:endParaRPr/>
          </a:p>
        </p:txBody>
      </p:sp>
      <p:pic>
        <p:nvPicPr>
          <p:cNvPr id="148" name="Google Shape;148;p15"/>
          <p:cNvPicPr preferRelativeResize="0"/>
          <p:nvPr/>
        </p:nvPicPr>
        <p:blipFill>
          <a:blip r:embed="rId3">
            <a:alphaModFix/>
          </a:blip>
          <a:stretch>
            <a:fillRect/>
          </a:stretch>
        </p:blipFill>
        <p:spPr>
          <a:xfrm>
            <a:off x="1927300" y="1350600"/>
            <a:ext cx="5289405" cy="353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 " id="153" name="Google Shape;153;p16" title="What is media?">
            <a:hlinkClick r:id="rId3"/>
          </p:cNvPr>
          <p:cNvPicPr preferRelativeResize="0"/>
          <p:nvPr/>
        </p:nvPicPr>
        <p:blipFill>
          <a:blip r:embed="rId4">
            <a:alphaModFix/>
          </a:blip>
          <a:stretch>
            <a:fillRect/>
          </a:stretch>
        </p:blipFill>
        <p:spPr>
          <a:xfrm>
            <a:off x="1399775" y="192575"/>
            <a:ext cx="6344458" cy="4758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the word media.</a:t>
            </a:r>
            <a:endParaRPr/>
          </a:p>
        </p:txBody>
      </p:sp>
      <p:pic>
        <p:nvPicPr>
          <p:cNvPr id="159" name="Google Shape;159;p17"/>
          <p:cNvPicPr preferRelativeResize="0"/>
          <p:nvPr/>
        </p:nvPicPr>
        <p:blipFill>
          <a:blip r:embed="rId3">
            <a:alphaModFix/>
          </a:blip>
          <a:stretch>
            <a:fillRect/>
          </a:stretch>
        </p:blipFill>
        <p:spPr>
          <a:xfrm>
            <a:off x="1367325" y="1389252"/>
            <a:ext cx="7290525" cy="1742875"/>
          </a:xfrm>
          <a:prstGeom prst="rect">
            <a:avLst/>
          </a:prstGeom>
          <a:noFill/>
          <a:ln>
            <a:noFill/>
          </a:ln>
        </p:spPr>
      </p:pic>
      <p:sp>
        <p:nvSpPr>
          <p:cNvPr id="160" name="Google Shape;160;p17"/>
          <p:cNvSpPr txBox="1"/>
          <p:nvPr>
            <p:ph idx="1" type="body"/>
          </p:nvPr>
        </p:nvSpPr>
        <p:spPr>
          <a:xfrm>
            <a:off x="1367325" y="3333900"/>
            <a:ext cx="6219900" cy="1687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What are the three main types of media? </a:t>
            </a:r>
            <a:endParaRPr sz="2400"/>
          </a:p>
          <a:p>
            <a:pPr indent="0" lvl="0" marL="0" rtl="0" algn="l">
              <a:spcBef>
                <a:spcPts val="160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8"/>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Do you think media platforms should be objective or subjective?</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9"/>
          <p:cNvSpPr txBox="1"/>
          <p:nvPr/>
        </p:nvSpPr>
        <p:spPr>
          <a:xfrm>
            <a:off x="1115850" y="1071750"/>
            <a:ext cx="6912300" cy="300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1"/>
                </a:solidFill>
                <a:latin typeface="Lato"/>
                <a:ea typeface="Lato"/>
                <a:cs typeface="Lato"/>
                <a:sym typeface="Lato"/>
              </a:rPr>
              <a:t>Anything </a:t>
            </a:r>
            <a:r>
              <a:rPr i="1" lang="en" sz="2400">
                <a:solidFill>
                  <a:schemeClr val="lt1"/>
                </a:solidFill>
                <a:highlight>
                  <a:srgbClr val="FF0000"/>
                </a:highlight>
                <a:latin typeface="Lato"/>
                <a:ea typeface="Lato"/>
                <a:cs typeface="Lato"/>
                <a:sym typeface="Lato"/>
              </a:rPr>
              <a:t>objective</a:t>
            </a:r>
            <a:r>
              <a:rPr lang="en" sz="2400">
                <a:solidFill>
                  <a:schemeClr val="lt1"/>
                </a:solidFill>
                <a:latin typeface="Lato"/>
                <a:ea typeface="Lato"/>
                <a:cs typeface="Lato"/>
                <a:sym typeface="Lato"/>
              </a:rPr>
              <a:t> sticks to the facts, but anything </a:t>
            </a:r>
            <a:r>
              <a:rPr i="1" lang="en" sz="2400">
                <a:solidFill>
                  <a:schemeClr val="lt1"/>
                </a:solidFill>
                <a:highlight>
                  <a:srgbClr val="4A86E8"/>
                </a:highlight>
                <a:latin typeface="Lato"/>
                <a:ea typeface="Lato"/>
                <a:cs typeface="Lato"/>
                <a:sym typeface="Lato"/>
              </a:rPr>
              <a:t>subjective</a:t>
            </a:r>
            <a:r>
              <a:rPr lang="en" sz="2400">
                <a:solidFill>
                  <a:schemeClr val="lt1"/>
                </a:solidFill>
                <a:latin typeface="Lato"/>
                <a:ea typeface="Lato"/>
                <a:cs typeface="Lato"/>
                <a:sym typeface="Lato"/>
              </a:rPr>
              <a:t> has feelings. </a:t>
            </a:r>
            <a:r>
              <a:rPr i="1" lang="en" sz="2400">
                <a:solidFill>
                  <a:schemeClr val="lt1"/>
                </a:solidFill>
                <a:highlight>
                  <a:srgbClr val="FF0000"/>
                </a:highlight>
                <a:latin typeface="Lato"/>
                <a:ea typeface="Lato"/>
                <a:cs typeface="Lato"/>
                <a:sym typeface="Lato"/>
              </a:rPr>
              <a:t>Objective</a:t>
            </a:r>
            <a:r>
              <a:rPr lang="en" sz="2400">
                <a:solidFill>
                  <a:schemeClr val="lt1"/>
                </a:solidFill>
                <a:latin typeface="Lato"/>
                <a:ea typeface="Lato"/>
                <a:cs typeface="Lato"/>
                <a:sym typeface="Lato"/>
              </a:rPr>
              <a:t> and </a:t>
            </a:r>
            <a:r>
              <a:rPr i="1" lang="en" sz="2400">
                <a:solidFill>
                  <a:schemeClr val="lt1"/>
                </a:solidFill>
                <a:highlight>
                  <a:srgbClr val="4A86E8"/>
                </a:highlight>
                <a:latin typeface="Lato"/>
                <a:ea typeface="Lato"/>
                <a:cs typeface="Lato"/>
                <a:sym typeface="Lato"/>
              </a:rPr>
              <a:t>subjective</a:t>
            </a:r>
            <a:r>
              <a:rPr lang="en" sz="2400">
                <a:solidFill>
                  <a:schemeClr val="lt1"/>
                </a:solidFill>
                <a:latin typeface="Lato"/>
                <a:ea typeface="Lato"/>
                <a:cs typeface="Lato"/>
                <a:sym typeface="Lato"/>
              </a:rPr>
              <a:t> are opposites. </a:t>
            </a:r>
            <a:r>
              <a:rPr i="1" lang="en" sz="2400">
                <a:solidFill>
                  <a:schemeClr val="lt1"/>
                </a:solidFill>
                <a:highlight>
                  <a:srgbClr val="FF0000"/>
                </a:highlight>
                <a:latin typeface="Lato"/>
                <a:ea typeface="Lato"/>
                <a:cs typeface="Lato"/>
                <a:sym typeface="Lato"/>
              </a:rPr>
              <a:t>Objective</a:t>
            </a:r>
            <a:r>
              <a:rPr lang="en" sz="2400">
                <a:solidFill>
                  <a:schemeClr val="lt1"/>
                </a:solidFill>
                <a:latin typeface="Lato"/>
                <a:ea typeface="Lato"/>
                <a:cs typeface="Lato"/>
                <a:sym typeface="Lato"/>
              </a:rPr>
              <a:t>: It is raining. </a:t>
            </a:r>
            <a:r>
              <a:rPr i="1" lang="en" sz="2400">
                <a:solidFill>
                  <a:schemeClr val="lt1"/>
                </a:solidFill>
                <a:highlight>
                  <a:srgbClr val="4A86E8"/>
                </a:highlight>
                <a:latin typeface="Lato"/>
                <a:ea typeface="Lato"/>
                <a:cs typeface="Lato"/>
                <a:sym typeface="Lato"/>
              </a:rPr>
              <a:t>Subjective</a:t>
            </a:r>
            <a:r>
              <a:rPr lang="en" sz="2400">
                <a:solidFill>
                  <a:schemeClr val="lt1"/>
                </a:solidFill>
                <a:latin typeface="Lato"/>
                <a:ea typeface="Lato"/>
                <a:cs typeface="Lato"/>
                <a:sym typeface="Lato"/>
              </a:rPr>
              <a:t>: I love the rain!</a:t>
            </a:r>
            <a:endParaRPr sz="24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on media subjectivity. </a:t>
            </a:r>
            <a:endParaRPr/>
          </a:p>
        </p:txBody>
      </p:sp>
      <p:pic>
        <p:nvPicPr>
          <p:cNvPr descr="Television, print media, the Internet… all are filled with advertising, opinions, and other hidden persuasions. In this BrainPOP movie, Tim and Moby teach you how to be a more astute consumer of mass media. You'll learn how to recognize when someone is trying to convince you to buy something or believe something. You’ll find out why advertisers use celebrities and models so frequently, and even manipulate images to make them look even more attractive than in real life. You’ll explore why no news source is truly free from bias and how to separate fact from opinion. And you’ll discover strategies for decoding everything from TV shows to newspapers to your favorite websites." id="176" name="Google Shape;176;p20" title="MEDIA LITERACY">
            <a:hlinkClick r:id="rId3"/>
          </p:cNvPr>
          <p:cNvPicPr preferRelativeResize="0"/>
          <p:nvPr/>
        </p:nvPicPr>
        <p:blipFill>
          <a:blip r:embed="rId4">
            <a:alphaModFix/>
          </a:blip>
          <a:stretch>
            <a:fillRect/>
          </a:stretch>
        </p:blipFill>
        <p:spPr>
          <a:xfrm>
            <a:off x="2108863" y="1135250"/>
            <a:ext cx="4926275" cy="3694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Advertisements as a form of media.</a:t>
            </a:r>
            <a:endParaRPr/>
          </a:p>
        </p:txBody>
      </p:sp>
      <p:pic>
        <p:nvPicPr>
          <p:cNvPr descr="This video is about strange" id="182" name="Google Shape;182;p21" title="Stranger Things Product Placement">
            <a:hlinkClick r:id="rId3"/>
          </p:cNvPr>
          <p:cNvPicPr preferRelativeResize="0"/>
          <p:nvPr/>
        </p:nvPicPr>
        <p:blipFill>
          <a:blip r:embed="rId4">
            <a:alphaModFix/>
          </a:blip>
          <a:stretch>
            <a:fillRect/>
          </a:stretch>
        </p:blipFill>
        <p:spPr>
          <a:xfrm>
            <a:off x="2288500" y="1261300"/>
            <a:ext cx="5056876" cy="379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