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Amatic SC"/>
      <p:regular r:id="rId19"/>
      <p:bold r:id="rId20"/>
    </p:embeddedFont>
    <p:embeddedFont>
      <p:font typeface="Source Code Pro"/>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maticSC-bold.fntdata"/><Relationship Id="rId11" Type="http://schemas.openxmlformats.org/officeDocument/2006/relationships/slide" Target="slides/slide6.xml"/><Relationship Id="rId22" Type="http://schemas.openxmlformats.org/officeDocument/2006/relationships/font" Target="fonts/SourceCodePro-bold.fntdata"/><Relationship Id="rId10" Type="http://schemas.openxmlformats.org/officeDocument/2006/relationships/slide" Target="slides/slide5.xml"/><Relationship Id="rId21" Type="http://schemas.openxmlformats.org/officeDocument/2006/relationships/font" Target="fonts/SourceCodePro-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maticSC-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7f211b435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7f211b435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7f211b435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7f211b435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7f211b435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7f211b435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7f211b435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7f211b435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7f211b435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7f211b435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7f211b435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7f211b435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7f211b435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7f211b435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7f211b435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7f211b435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7f211b435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7f211b435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7f211b435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7f211b435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7f211b435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7f211b435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7f211b435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7f211b435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_IOPlGPQPuM"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Analyzing architecture </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Santa Maria del fiore</a:t>
            </a:r>
            <a:endParaRPr/>
          </a:p>
        </p:txBody>
      </p:sp>
      <p:pic>
        <p:nvPicPr>
          <p:cNvPr id="113" name="Google Shape;113;p22"/>
          <p:cNvPicPr preferRelativeResize="0"/>
          <p:nvPr/>
        </p:nvPicPr>
        <p:blipFill>
          <a:blip r:embed="rId3">
            <a:alphaModFix/>
          </a:blip>
          <a:stretch>
            <a:fillRect/>
          </a:stretch>
        </p:blipFill>
        <p:spPr>
          <a:xfrm>
            <a:off x="1698238" y="1246225"/>
            <a:ext cx="5747532" cy="37448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Church of San martín de Frómista </a:t>
            </a:r>
            <a:endParaRPr/>
          </a:p>
        </p:txBody>
      </p:sp>
      <p:pic>
        <p:nvPicPr>
          <p:cNvPr id="119" name="Google Shape;119;p23"/>
          <p:cNvPicPr preferRelativeResize="0"/>
          <p:nvPr/>
        </p:nvPicPr>
        <p:blipFill>
          <a:blip r:embed="rId3">
            <a:alphaModFix/>
          </a:blip>
          <a:stretch>
            <a:fillRect/>
          </a:stretch>
        </p:blipFill>
        <p:spPr>
          <a:xfrm>
            <a:off x="1428750" y="1358850"/>
            <a:ext cx="6286500" cy="3476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Analyzation </a:t>
            </a:r>
            <a:endParaRPr/>
          </a:p>
        </p:txBody>
      </p:sp>
      <p:sp>
        <p:nvSpPr>
          <p:cNvPr id="131" name="Google Shape;131;p25"/>
          <p:cNvSpPr txBox="1"/>
          <p:nvPr>
            <p:ph idx="1" type="body"/>
          </p:nvPr>
        </p:nvSpPr>
        <p:spPr>
          <a:xfrm>
            <a:off x="311700" y="1228675"/>
            <a:ext cx="8520600" cy="381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Type and Function</a:t>
            </a:r>
            <a:r>
              <a:rPr lang="en"/>
              <a:t>: The building is a church and its function is religious</a:t>
            </a:r>
            <a:endParaRPr/>
          </a:p>
          <a:p>
            <a:pPr indent="-342900" lvl="0" marL="457200" rtl="0" algn="l">
              <a:spcBef>
                <a:spcPts val="0"/>
              </a:spcBef>
              <a:spcAft>
                <a:spcPts val="0"/>
              </a:spcAft>
              <a:buSzPts val="1800"/>
              <a:buChar char="●"/>
            </a:pPr>
            <a:r>
              <a:rPr b="1" lang="en"/>
              <a:t>Material</a:t>
            </a:r>
            <a:r>
              <a:rPr lang="en"/>
              <a:t>: Ashlar walls (type of brick)</a:t>
            </a:r>
            <a:endParaRPr/>
          </a:p>
          <a:p>
            <a:pPr indent="-342900" lvl="0" marL="457200" rtl="0" algn="l">
              <a:spcBef>
                <a:spcPts val="0"/>
              </a:spcBef>
              <a:spcAft>
                <a:spcPts val="0"/>
              </a:spcAft>
              <a:buSzPts val="1800"/>
              <a:buChar char="●"/>
            </a:pPr>
            <a:r>
              <a:rPr b="1" lang="en"/>
              <a:t>Floor Plan: </a:t>
            </a:r>
            <a:r>
              <a:rPr lang="en"/>
              <a:t>Basilica plan with two circular towers on the front of the building.</a:t>
            </a:r>
            <a:endParaRPr/>
          </a:p>
          <a:p>
            <a:pPr indent="-342900" lvl="0" marL="457200" rtl="0" algn="l">
              <a:spcBef>
                <a:spcPts val="0"/>
              </a:spcBef>
              <a:spcAft>
                <a:spcPts val="0"/>
              </a:spcAft>
              <a:buSzPts val="1800"/>
              <a:buChar char="●"/>
            </a:pPr>
            <a:r>
              <a:rPr b="1" lang="en"/>
              <a:t>Supporting and Supported Elements: </a:t>
            </a:r>
            <a:r>
              <a:rPr lang="en"/>
              <a:t>Supporting elements are the walls and the columns at the windows. Supported elements are the arches at the doors and windows. </a:t>
            </a:r>
            <a:endParaRPr/>
          </a:p>
          <a:p>
            <a:pPr indent="-342900" lvl="0" marL="457200" rtl="0" algn="l">
              <a:spcBef>
                <a:spcPts val="0"/>
              </a:spcBef>
              <a:spcAft>
                <a:spcPts val="0"/>
              </a:spcAft>
              <a:buSzPts val="1800"/>
              <a:buChar char="●"/>
            </a:pPr>
            <a:r>
              <a:rPr b="1" lang="en"/>
              <a:t>Construction Period: </a:t>
            </a:r>
            <a:r>
              <a:rPr lang="en"/>
              <a:t>11th Century, located in Palencia, Spain.</a:t>
            </a:r>
            <a:endParaRPr/>
          </a:p>
          <a:p>
            <a:pPr indent="-342900" lvl="0" marL="457200" rtl="0" algn="l">
              <a:spcBef>
                <a:spcPts val="0"/>
              </a:spcBef>
              <a:spcAft>
                <a:spcPts val="0"/>
              </a:spcAft>
              <a:buSzPts val="1800"/>
              <a:buChar char="●"/>
            </a:pPr>
            <a:r>
              <a:rPr b="1" lang="en"/>
              <a:t>Architectural Style: </a:t>
            </a:r>
            <a:r>
              <a:rPr lang="en"/>
              <a:t>What do you think?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analyze architecture?</a:t>
            </a:r>
            <a:endParaRPr/>
          </a:p>
        </p:txBody>
      </p:sp>
      <p:sp>
        <p:nvSpPr>
          <p:cNvPr id="63" name="Google Shape;63;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Architecture reflects the artistic style of a particular historical period. </a:t>
            </a:r>
            <a:endParaRPr/>
          </a:p>
          <a:p>
            <a:pPr indent="-342900" lvl="0" marL="457200" rtl="0" algn="l">
              <a:spcBef>
                <a:spcPts val="0"/>
              </a:spcBef>
              <a:spcAft>
                <a:spcPts val="0"/>
              </a:spcAft>
              <a:buSzPts val="1800"/>
              <a:buChar char="●"/>
            </a:pPr>
            <a:r>
              <a:rPr lang="en"/>
              <a:t>During the Renaissance this meant creating</a:t>
            </a:r>
            <a:r>
              <a:rPr lang="en"/>
              <a:t> harmonious spaces, place an emphasis on symmetry, proportion, and geometry. </a:t>
            </a:r>
            <a:endParaRPr/>
          </a:p>
          <a:p>
            <a:pPr indent="-342900" lvl="0" marL="457200" rtl="0" algn="l">
              <a:spcBef>
                <a:spcPts val="0"/>
              </a:spcBef>
              <a:spcAft>
                <a:spcPts val="0"/>
              </a:spcAft>
              <a:buSzPts val="1800"/>
              <a:buChar char="●"/>
            </a:pPr>
            <a:r>
              <a:rPr lang="en"/>
              <a:t>Some classical elements that were incorporated into the Renaissance style were Greek columns, semi-circular arches and Roman Domes in churches, palaces and other buildings.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analyze we must highlight</a:t>
            </a:r>
            <a:endParaRPr/>
          </a:p>
        </p:txBody>
      </p:sp>
      <p:sp>
        <p:nvSpPr>
          <p:cNvPr id="69" name="Google Shape;69;p15"/>
          <p:cNvSpPr txBox="1"/>
          <p:nvPr>
            <p:ph idx="1" type="body"/>
          </p:nvPr>
        </p:nvSpPr>
        <p:spPr>
          <a:xfrm>
            <a:off x="311700" y="1228675"/>
            <a:ext cx="8520600" cy="3914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Type and Function</a:t>
            </a:r>
            <a:r>
              <a:rPr lang="en"/>
              <a:t>: indicate if the building is a church, castle, palace, etc. and say what function it has (religious, military, political, etc.).</a:t>
            </a:r>
            <a:endParaRPr/>
          </a:p>
          <a:p>
            <a:pPr indent="-342900" lvl="0" marL="457200" rtl="0" algn="l">
              <a:spcBef>
                <a:spcPts val="0"/>
              </a:spcBef>
              <a:spcAft>
                <a:spcPts val="0"/>
              </a:spcAft>
              <a:buSzPts val="1800"/>
              <a:buChar char="●"/>
            </a:pPr>
            <a:r>
              <a:rPr b="1" lang="en"/>
              <a:t>Materials Used: </a:t>
            </a:r>
            <a:r>
              <a:rPr lang="en"/>
              <a:t>Note if the building is made of brick, stone, wood, etc.</a:t>
            </a:r>
            <a:endParaRPr/>
          </a:p>
          <a:p>
            <a:pPr indent="-342900" lvl="0" marL="457200" rtl="0" algn="l">
              <a:spcBef>
                <a:spcPts val="0"/>
              </a:spcBef>
              <a:spcAft>
                <a:spcPts val="0"/>
              </a:spcAft>
              <a:buSzPts val="1800"/>
              <a:buChar char="●"/>
            </a:pPr>
            <a:r>
              <a:rPr b="1" lang="en"/>
              <a:t>Type of plan: </a:t>
            </a:r>
            <a:r>
              <a:rPr lang="en"/>
              <a:t>Explain if the plan is a basilica plan, Latin-cross plan, Greek-cross plan, elliptical plan, circular plan, etc.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Continued.</a:t>
            </a:r>
            <a:endParaRPr/>
          </a:p>
        </p:txBody>
      </p:sp>
      <p:sp>
        <p:nvSpPr>
          <p:cNvPr id="75" name="Google Shape;75;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Supporting and Supported Elements: </a:t>
            </a:r>
            <a:r>
              <a:rPr lang="en"/>
              <a:t>Supporting elements include walls, columns, and pillars. Supported elements refer to arches (horseshoe, semicircular, pointed) and roofs.</a:t>
            </a:r>
            <a:endParaRPr b="1"/>
          </a:p>
          <a:p>
            <a:pPr indent="-342900" lvl="0" marL="457200" rtl="0" algn="l">
              <a:spcBef>
                <a:spcPts val="0"/>
              </a:spcBef>
              <a:spcAft>
                <a:spcPts val="0"/>
              </a:spcAft>
              <a:buSzPts val="1800"/>
              <a:buChar char="●"/>
            </a:pPr>
            <a:r>
              <a:rPr b="1" lang="en"/>
              <a:t>Construction Period: </a:t>
            </a:r>
            <a:r>
              <a:rPr lang="en"/>
              <a:t>When was it built? Relate the building to the historical context in which it was constructed.</a:t>
            </a:r>
            <a:endParaRPr/>
          </a:p>
          <a:p>
            <a:pPr indent="-342900" lvl="0" marL="457200" rtl="0" algn="l">
              <a:spcBef>
                <a:spcPts val="0"/>
              </a:spcBef>
              <a:spcAft>
                <a:spcPts val="0"/>
              </a:spcAft>
              <a:buSzPts val="1800"/>
              <a:buChar char="●"/>
            </a:pPr>
            <a:r>
              <a:rPr b="1" lang="en"/>
              <a:t>Architectural Style:</a:t>
            </a:r>
            <a:r>
              <a:rPr lang="en"/>
              <a:t> Based on your analysis of the above features, </a:t>
            </a:r>
            <a:r>
              <a:rPr lang="en"/>
              <a:t>indicate</a:t>
            </a:r>
            <a:r>
              <a:rPr lang="en"/>
              <a:t> the style of the architecture.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Latin-cross plan</a:t>
            </a:r>
            <a:endParaRPr/>
          </a:p>
        </p:txBody>
      </p:sp>
      <p:pic>
        <p:nvPicPr>
          <p:cNvPr id="81" name="Google Shape;81;p17"/>
          <p:cNvPicPr preferRelativeResize="0"/>
          <p:nvPr/>
        </p:nvPicPr>
        <p:blipFill>
          <a:blip r:embed="rId3">
            <a:alphaModFix/>
          </a:blip>
          <a:stretch>
            <a:fillRect/>
          </a:stretch>
        </p:blipFill>
        <p:spPr>
          <a:xfrm>
            <a:off x="1520900" y="1093850"/>
            <a:ext cx="6102195" cy="3744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Greek-cross plan</a:t>
            </a:r>
            <a:endParaRPr/>
          </a:p>
        </p:txBody>
      </p:sp>
      <p:pic>
        <p:nvPicPr>
          <p:cNvPr id="87" name="Google Shape;87;p18"/>
          <p:cNvPicPr preferRelativeResize="0"/>
          <p:nvPr/>
        </p:nvPicPr>
        <p:blipFill>
          <a:blip r:embed="rId3">
            <a:alphaModFix/>
          </a:blip>
          <a:stretch>
            <a:fillRect/>
          </a:stretch>
        </p:blipFill>
        <p:spPr>
          <a:xfrm>
            <a:off x="311700" y="1093850"/>
            <a:ext cx="3302958" cy="3744850"/>
          </a:xfrm>
          <a:prstGeom prst="rect">
            <a:avLst/>
          </a:prstGeom>
          <a:noFill/>
          <a:ln>
            <a:noFill/>
          </a:ln>
        </p:spPr>
      </p:pic>
      <p:pic>
        <p:nvPicPr>
          <p:cNvPr id="88" name="Google Shape;88;p18"/>
          <p:cNvPicPr preferRelativeResize="0"/>
          <p:nvPr/>
        </p:nvPicPr>
        <p:blipFill>
          <a:blip r:embed="rId4">
            <a:alphaModFix/>
          </a:blip>
          <a:stretch>
            <a:fillRect/>
          </a:stretch>
        </p:blipFill>
        <p:spPr>
          <a:xfrm>
            <a:off x="3751824" y="1029475"/>
            <a:ext cx="5159425" cy="387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Basilica Plan</a:t>
            </a:r>
            <a:endParaRPr/>
          </a:p>
        </p:txBody>
      </p:sp>
      <p:sp>
        <p:nvSpPr>
          <p:cNvPr id="94" name="Google Shape;94;p19"/>
          <p:cNvSpPr txBox="1"/>
          <p:nvPr>
            <p:ph idx="1" type="body"/>
          </p:nvPr>
        </p:nvSpPr>
        <p:spPr>
          <a:xfrm>
            <a:off x="311700" y="1228675"/>
            <a:ext cx="3224400" cy="3340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solidFill>
                  <a:srgbClr val="000000"/>
                </a:solidFill>
                <a:highlight>
                  <a:srgbClr val="FFFFFF"/>
                </a:highlight>
              </a:rPr>
              <a:t>Rectangular walled structures with an open  hall extending from end to end, usually flanked by side aisles set off by colonnades, and with a raised platform at one or both ends. </a:t>
            </a:r>
            <a:endParaRPr sz="1400"/>
          </a:p>
        </p:txBody>
      </p:sp>
      <p:pic>
        <p:nvPicPr>
          <p:cNvPr id="95" name="Google Shape;95;p19"/>
          <p:cNvPicPr preferRelativeResize="0"/>
          <p:nvPr/>
        </p:nvPicPr>
        <p:blipFill>
          <a:blip r:embed="rId3">
            <a:alphaModFix/>
          </a:blip>
          <a:stretch>
            <a:fillRect/>
          </a:stretch>
        </p:blipFill>
        <p:spPr>
          <a:xfrm>
            <a:off x="3945975" y="1489075"/>
            <a:ext cx="4886325" cy="2819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Filippo Brunelleschi</a:t>
            </a:r>
            <a:endParaRPr/>
          </a:p>
        </p:txBody>
      </p:sp>
      <p:pic>
        <p:nvPicPr>
          <p:cNvPr descr="In 1418, Filippo Brunelleschi was tasked with building the largest dome ever seen at the time. He had no formal architecture training. Yet experts still don't fully understand the brilliant methods he used in contructing the dome, which tops the Santa Maria del Fiore cathedral in Florence, Italy.&#10;➡ Subscribe: http://bit.ly/NatGeoSubscribe&#10;&#10;#NationalGeographic #WorldsBiggestDome #WorldRecords&#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Get More National Geographic:&#10;Official Site: http://bit.ly/NatGeoOfficialSite&#10;Facebook: http://bit.ly/FBNatGeo&#10;Twitter: http://bit.ly/NatGeoTwitter&#10;Instagram: http://bit.ly/NatGeoInsta&#10;&#10;Read more about the dome in National Geographic magazine online:&#10;http://ngm.nationalgeographic.com/2014/02/il-duomo/mueller-text&#10;&#10;PRODUCER, EDITOR, AND WRITER: Hans Weise&#10;ART DIRECTOR: Fernando G. Baptista&#10;ART AND ANIMATION: Fernando G. Baptista and Matthew Twombly&#10;MAP AND TYPOGRAPHY: Lauren E. James&#10;ADDITIONAL WRITING: Jason Orfanon&#10;NARRATOR: Paula Rich&#10;RESEARCH: Fanna Gebreyesus and Elizabeth Snodgrass&#10;SPECIAL THANKS: Riccardo Dalla Negra, Massimo Ricci, and Francesco Gurrieri&#10;&#10;How an Amateur Built the World's Biggest Dome&#10;https://youtu.be/_IOPlGPQPuM&#10;&#10;National Geographic&#10;https://www.youtube.com/natgeo" id="101" name="Google Shape;101;p20" title="How an Amateur Built the World's Biggest Dome">
            <a:hlinkClick r:id="rId3"/>
          </p:cNvPr>
          <p:cNvPicPr preferRelativeResize="0"/>
          <p:nvPr/>
        </p:nvPicPr>
        <p:blipFill>
          <a:blip r:embed="rId4">
            <a:alphaModFix/>
          </a:blip>
          <a:stretch>
            <a:fillRect/>
          </a:stretch>
        </p:blipFill>
        <p:spPr>
          <a:xfrm>
            <a:off x="2199187" y="1373350"/>
            <a:ext cx="4745626" cy="355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Santa Maria del fiore</a:t>
            </a:r>
            <a:endParaRPr/>
          </a:p>
        </p:txBody>
      </p:sp>
      <p:pic>
        <p:nvPicPr>
          <p:cNvPr id="107" name="Google Shape;107;p21"/>
          <p:cNvPicPr preferRelativeResize="0"/>
          <p:nvPr/>
        </p:nvPicPr>
        <p:blipFill>
          <a:blip r:embed="rId3">
            <a:alphaModFix/>
          </a:blip>
          <a:stretch>
            <a:fillRect/>
          </a:stretch>
        </p:blipFill>
        <p:spPr>
          <a:xfrm>
            <a:off x="1755988" y="1236025"/>
            <a:ext cx="5632025" cy="3645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