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60" r:id="rId3"/>
    <p:sldId id="261" r:id="rId4"/>
    <p:sldId id="272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93D7-C69A-43E4-BBD8-CCDCB3DDD898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2E1EC30C-3816-4558-910C-9CCD2695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52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93D7-C69A-43E4-BBD8-CCDCB3DDD898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2E1EC30C-3816-4558-910C-9CCD2695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01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93D7-C69A-43E4-BBD8-CCDCB3DDD898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2E1EC30C-3816-4558-910C-9CCD2695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10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93D7-C69A-43E4-BBD8-CCDCB3DDD898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2E1EC30C-3816-4558-910C-9CCD26950CB1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3142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93D7-C69A-43E4-BBD8-CCDCB3DDD898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2E1EC30C-3816-4558-910C-9CCD2695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26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93D7-C69A-43E4-BBD8-CCDCB3DDD898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30C-3816-4558-910C-9CCD2695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89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93D7-C69A-43E4-BBD8-CCDCB3DDD898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30C-3816-4558-910C-9CCD2695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17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93D7-C69A-43E4-BBD8-CCDCB3DDD898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30C-3816-4558-910C-9CCD2695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19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B8393D7-C69A-43E4-BBD8-CCDCB3DDD898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2E1EC30C-3816-4558-910C-9CCD2695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91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93D7-C69A-43E4-BBD8-CCDCB3DDD898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30C-3816-4558-910C-9CCD2695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7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93D7-C69A-43E4-BBD8-CCDCB3DDD898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2E1EC30C-3816-4558-910C-9CCD2695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0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93D7-C69A-43E4-BBD8-CCDCB3DDD898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30C-3816-4558-910C-9CCD2695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36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93D7-C69A-43E4-BBD8-CCDCB3DDD898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30C-3816-4558-910C-9CCD2695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9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93D7-C69A-43E4-BBD8-CCDCB3DDD898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30C-3816-4558-910C-9CCD2695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88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93D7-C69A-43E4-BBD8-CCDCB3DDD898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30C-3816-4558-910C-9CCD2695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25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93D7-C69A-43E4-BBD8-CCDCB3DDD898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30C-3816-4558-910C-9CCD2695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7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93D7-C69A-43E4-BBD8-CCDCB3DDD898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30C-3816-4558-910C-9CCD2695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6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393D7-C69A-43E4-BBD8-CCDCB3DDD898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EC30C-3816-4558-910C-9CCD26950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908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hyperlink" Target="https://youtu.be/40Wp3-ntNis" TargetMode="External"/><Relationship Id="rId4" Type="http://schemas.openxmlformats.org/officeDocument/2006/relationships/hyperlink" Target="https://youtu.be/DGq94gpKEb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7E0B6-6F7F-47CA-9974-D0DB1B79E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753228"/>
            <a:ext cx="9941757" cy="1080938"/>
          </a:xfrm>
        </p:spPr>
        <p:txBody>
          <a:bodyPr>
            <a:normAutofit/>
          </a:bodyPr>
          <a:lstStyle/>
          <a:p>
            <a:r>
              <a:rPr lang="en-US" dirty="0"/>
              <a:t>Example Calculation of MHR and Training Zones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180C9-EF6D-46FB-A575-8864B5768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600" dirty="0"/>
              <a:t>MHR = 220 – Age</a:t>
            </a:r>
          </a:p>
          <a:p>
            <a:pPr marL="0" indent="0">
              <a:buNone/>
            </a:pPr>
            <a:r>
              <a:rPr lang="en-US" sz="3600" dirty="0"/>
              <a:t>MHR = 220 – 22 = 198 bpm</a:t>
            </a:r>
          </a:p>
          <a:p>
            <a:pPr marL="0" indent="0">
              <a:buNone/>
            </a:pPr>
            <a:r>
              <a:rPr lang="en-US" sz="3600" dirty="0"/>
              <a:t>Aerobic Training Zone: 198 x 0.60 = 119 bpm</a:t>
            </a:r>
          </a:p>
          <a:p>
            <a:pPr marL="0" indent="0">
              <a:buNone/>
            </a:pPr>
            <a:r>
              <a:rPr lang="en-US" sz="3600" dirty="0"/>
              <a:t>			      198 x 0.80 = 158 bpm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u="sng" dirty="0"/>
              <a:t>119-158 bpm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Anaerobic Training Zone: 198 x 0.80 = 158 bpm</a:t>
            </a:r>
          </a:p>
          <a:p>
            <a:pPr marL="0" indent="0">
              <a:buNone/>
            </a:pPr>
            <a:r>
              <a:rPr lang="en-US" sz="3600" dirty="0"/>
              <a:t>				198 x 0.9 = 178 bpm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u="sng" dirty="0"/>
              <a:t>158-178 bpm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E274F4BB-01B9-4690-81D0-D9157C168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225" y="6116804"/>
            <a:ext cx="741196" cy="74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6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0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48BC8-60BC-45B8-85BF-8498CC9C3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dirty="0"/>
              <a:t>Lactic Acid and Oxygen Debt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282F9-6812-44C1-8F93-055AC4967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2121426"/>
            <a:ext cx="7075174" cy="4591890"/>
          </a:xfrm>
        </p:spPr>
        <p:txBody>
          <a:bodyPr>
            <a:normAutofit/>
          </a:bodyPr>
          <a:lstStyle/>
          <a:p>
            <a:r>
              <a:rPr lang="en-US" b="1" dirty="0"/>
              <a:t>Lactic Acid </a:t>
            </a:r>
            <a:r>
              <a:rPr lang="en-US" dirty="0"/>
              <a:t>is produced when our body is creating energy anaerobically</a:t>
            </a:r>
          </a:p>
          <a:p>
            <a:pPr lvl="1"/>
            <a:r>
              <a:rPr lang="en-US" sz="2400" dirty="0"/>
              <a:t>Alternative form of energy production</a:t>
            </a:r>
          </a:p>
          <a:p>
            <a:r>
              <a:rPr lang="en-US" b="1" dirty="0"/>
              <a:t>Oxygen debt </a:t>
            </a:r>
            <a:r>
              <a:rPr lang="en-US" dirty="0"/>
              <a:t>– amount of oxygen consumed in </a:t>
            </a:r>
            <a:r>
              <a:rPr lang="en-US" u="sng" dirty="0"/>
              <a:t>recovery</a:t>
            </a:r>
            <a:r>
              <a:rPr lang="en-US" dirty="0"/>
              <a:t> above the normal amount consumed during </a:t>
            </a:r>
            <a:r>
              <a:rPr lang="en-US" u="sng" dirty="0"/>
              <a:t>rest</a:t>
            </a:r>
          </a:p>
          <a:p>
            <a:pPr lvl="1"/>
            <a:r>
              <a:rPr lang="en-US" sz="2400" dirty="0"/>
              <a:t>“Working on borrowed time”</a:t>
            </a:r>
          </a:p>
          <a:p>
            <a:r>
              <a:rPr lang="en-US" dirty="0"/>
              <a:t>What is </a:t>
            </a:r>
            <a:r>
              <a:rPr lang="en-US" b="1" dirty="0"/>
              <a:t>Recovery Rate</a:t>
            </a:r>
            <a:r>
              <a:rPr lang="en-US" dirty="0"/>
              <a:t>?</a:t>
            </a:r>
          </a:p>
          <a:p>
            <a:r>
              <a:rPr lang="en-US" dirty="0">
                <a:hlinkClick r:id="rId4"/>
              </a:rPr>
              <a:t>https://youtu.be/DGq94gpKEbg</a:t>
            </a:r>
            <a:endParaRPr lang="en-US" dirty="0"/>
          </a:p>
          <a:p>
            <a:r>
              <a:rPr lang="en-US" dirty="0">
                <a:hlinkClick r:id="rId5"/>
              </a:rPr>
              <a:t>https://youtu.be/40Wp3-ntNis</a:t>
            </a:r>
            <a:endParaRPr lang="en-US" dirty="0"/>
          </a:p>
        </p:txBody>
      </p:sp>
      <p:pic>
        <p:nvPicPr>
          <p:cNvPr id="1026" name="Picture 2" descr="Image result for cartoon runner guy out of breath">
            <a:extLst>
              <a:ext uri="{FF2B5EF4-FFF2-40B4-BE49-F238E27FC236}">
                <a16:creationId xmlns:a16="http://schemas.microsoft.com/office/drawing/2014/main" id="{125F4DF0-98D0-48CD-A423-5775E689E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212" y="750978"/>
            <a:ext cx="3360531" cy="25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aerobic anaerobic respiration exercise graph">
            <a:extLst>
              <a:ext uri="{FF2B5EF4-FFF2-40B4-BE49-F238E27FC236}">
                <a16:creationId xmlns:a16="http://schemas.microsoft.com/office/drawing/2014/main" id="{B4B9369E-D8C7-44D3-A00D-2AA176F28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979" y="3338438"/>
            <a:ext cx="4499838" cy="337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6">
            <a:hlinkClick r:id="" action="ppaction://media"/>
            <a:extLst>
              <a:ext uri="{FF2B5EF4-FFF2-40B4-BE49-F238E27FC236}">
                <a16:creationId xmlns:a16="http://schemas.microsoft.com/office/drawing/2014/main" id="{63C8506A-13BA-438A-85A5-122834494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81" y="6203654"/>
            <a:ext cx="646840" cy="64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0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F620A-B0EE-4BE3-A8DB-33C174C6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/>
              <a:t>Principles of Training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6DBA4-C83F-4375-8375-A462EBC2B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16954"/>
            <a:ext cx="9424377" cy="4596362"/>
          </a:xfrm>
        </p:spPr>
        <p:txBody>
          <a:bodyPr numCol="2">
            <a:normAutofit/>
          </a:bodyPr>
          <a:lstStyle/>
          <a:p>
            <a:r>
              <a:rPr lang="en-US" sz="3200" dirty="0"/>
              <a:t>FITT Principles</a:t>
            </a:r>
          </a:p>
          <a:p>
            <a:pPr lvl="1"/>
            <a:r>
              <a:rPr lang="en-US" sz="2800" dirty="0"/>
              <a:t>Frequency – How often?</a:t>
            </a:r>
          </a:p>
          <a:p>
            <a:pPr lvl="1"/>
            <a:r>
              <a:rPr lang="en-US" sz="2800" dirty="0"/>
              <a:t>Intensity – How hard?</a:t>
            </a:r>
          </a:p>
          <a:p>
            <a:pPr lvl="1"/>
            <a:r>
              <a:rPr lang="en-US" sz="2800" dirty="0"/>
              <a:t>Time – For how long?</a:t>
            </a:r>
          </a:p>
          <a:p>
            <a:pPr lvl="1"/>
            <a:r>
              <a:rPr lang="en-US" sz="2800" dirty="0"/>
              <a:t>Type – Which training methods?</a:t>
            </a:r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r>
              <a:rPr lang="en-US" sz="2800" dirty="0"/>
              <a:t>All of these questions must be answered to make a training program!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2050" name="Picture 2" descr="Image result for FITT principles">
            <a:extLst>
              <a:ext uri="{FF2B5EF4-FFF2-40B4-BE49-F238E27FC236}">
                <a16:creationId xmlns:a16="http://schemas.microsoft.com/office/drawing/2014/main" id="{AC929D58-98ED-4AD0-A74F-DE45E18F9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508" y="2307067"/>
            <a:ext cx="5071005" cy="337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7">
            <a:hlinkClick r:id="" action="ppaction://media"/>
            <a:extLst>
              <a:ext uri="{FF2B5EF4-FFF2-40B4-BE49-F238E27FC236}">
                <a16:creationId xmlns:a16="http://schemas.microsoft.com/office/drawing/2014/main" id="{55EC2E30-F1C2-4DD5-8521-D33FE2D4C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42" y="6255621"/>
            <a:ext cx="602379" cy="60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2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6FF02-A317-421D-A582-21B0D9E9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Key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7677D-E8C9-444A-8674-618064DCF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" y="2213811"/>
            <a:ext cx="10716127" cy="4267200"/>
          </a:xfrm>
        </p:spPr>
        <p:txBody>
          <a:bodyPr>
            <a:normAutofit/>
          </a:bodyPr>
          <a:lstStyle/>
          <a:p>
            <a:r>
              <a:rPr lang="en-US" sz="2800" dirty="0"/>
              <a:t>Overload – Fitness can only be improved by overloading your muscles or cardiovascular system</a:t>
            </a:r>
          </a:p>
          <a:p>
            <a:r>
              <a:rPr lang="en-US" sz="2800" dirty="0"/>
              <a:t>Specificity – Training must be matched to the needs of the sport</a:t>
            </a:r>
          </a:p>
          <a:p>
            <a:r>
              <a:rPr lang="en-US" sz="2800" dirty="0"/>
              <a:t>Progression – Start slow and gradually increase intensity</a:t>
            </a:r>
          </a:p>
          <a:p>
            <a:r>
              <a:rPr lang="en-US" sz="2800" dirty="0"/>
              <a:t>Variation – Combine different exercises and training methods</a:t>
            </a:r>
          </a:p>
          <a:p>
            <a:r>
              <a:rPr lang="en-US" sz="2800" dirty="0"/>
              <a:t>Reversibility – You can lose fitness…if you don’t use it, you lose it!</a:t>
            </a:r>
          </a:p>
          <a:p>
            <a:r>
              <a:rPr lang="en-US" sz="2800" dirty="0"/>
              <a:t>Moderation – Allow your body time to rest and recover</a:t>
            </a:r>
            <a:endParaRPr lang="en-US" dirty="0"/>
          </a:p>
        </p:txBody>
      </p:sp>
      <p:pic>
        <p:nvPicPr>
          <p:cNvPr id="4" name="Slide 8">
            <a:hlinkClick r:id="" action="ppaction://media"/>
            <a:extLst>
              <a:ext uri="{FF2B5EF4-FFF2-40B4-BE49-F238E27FC236}">
                <a16:creationId xmlns:a16="http://schemas.microsoft.com/office/drawing/2014/main" id="{09282AF2-F8F4-4105-9024-7B4CA05DF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379" y="6076698"/>
            <a:ext cx="765260" cy="76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6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2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0</TotalTime>
  <Words>204</Words>
  <Application>Microsoft Office PowerPoint</Application>
  <PresentationFormat>Widescreen</PresentationFormat>
  <Paragraphs>34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Trebuchet MS</vt:lpstr>
      <vt:lpstr>Berlin</vt:lpstr>
      <vt:lpstr>Example Calculation of MHR and Training Zones</vt:lpstr>
      <vt:lpstr>Lactic Acid and Oxygen Debt</vt:lpstr>
      <vt:lpstr>Principles of Training</vt:lpstr>
      <vt:lpstr>Other Key Principles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Calculation of MHR and Training Zones</dc:title>
  <dc:creator>Jack Morris</dc:creator>
  <cp:lastModifiedBy>Jack Morris</cp:lastModifiedBy>
  <cp:revision>1</cp:revision>
  <dcterms:created xsi:type="dcterms:W3CDTF">2019-02-24T19:38:54Z</dcterms:created>
  <dcterms:modified xsi:type="dcterms:W3CDTF">2019-02-24T19:39:34Z</dcterms:modified>
</cp:coreProperties>
</file>