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3" r:id="rId15"/>
    <p:sldId id="284" r:id="rId16"/>
    <p:sldId id="285" r:id="rId17"/>
    <p:sldId id="286" r:id="rId18"/>
    <p:sldId id="287" r:id="rId19"/>
    <p:sldId id="288" r:id="rId20"/>
    <p:sldId id="289" r:id="rId21"/>
    <p:sldId id="290"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101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226C27-5333-CF42-8C0E-BCC3A58FD9A2}" type="datetimeFigureOut">
              <a:rPr lang="en-US" smtClean="0"/>
              <a:t>1/10/19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78C1-8263-1E4D-9235-B72E99CB2BA9}" type="slidenum">
              <a:rPr lang="en-US" smtClean="0"/>
              <a:t>‹#›</a:t>
            </a:fld>
            <a:endParaRPr lang="en-US"/>
          </a:p>
        </p:txBody>
      </p:sp>
    </p:spTree>
    <p:extLst>
      <p:ext uri="{BB962C8B-B14F-4D97-AF65-F5344CB8AC3E}">
        <p14:creationId xmlns:p14="http://schemas.microsoft.com/office/powerpoint/2010/main" val="393035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26C27-5333-CF42-8C0E-BCC3A58FD9A2}" type="datetimeFigureOut">
              <a:rPr lang="en-US" smtClean="0"/>
              <a:t>1/10/19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78C1-8263-1E4D-9235-B72E99CB2BA9}" type="slidenum">
              <a:rPr lang="en-US" smtClean="0"/>
              <a:t>‹#›</a:t>
            </a:fld>
            <a:endParaRPr lang="en-US"/>
          </a:p>
        </p:txBody>
      </p:sp>
    </p:spTree>
    <p:extLst>
      <p:ext uri="{BB962C8B-B14F-4D97-AF65-F5344CB8AC3E}">
        <p14:creationId xmlns:p14="http://schemas.microsoft.com/office/powerpoint/2010/main" val="59437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26C27-5333-CF42-8C0E-BCC3A58FD9A2}" type="datetimeFigureOut">
              <a:rPr lang="en-US" smtClean="0"/>
              <a:t>1/10/19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78C1-8263-1E4D-9235-B72E99CB2BA9}" type="slidenum">
              <a:rPr lang="en-US" smtClean="0"/>
              <a:t>‹#›</a:t>
            </a:fld>
            <a:endParaRPr lang="en-US"/>
          </a:p>
        </p:txBody>
      </p:sp>
    </p:spTree>
    <p:extLst>
      <p:ext uri="{BB962C8B-B14F-4D97-AF65-F5344CB8AC3E}">
        <p14:creationId xmlns:p14="http://schemas.microsoft.com/office/powerpoint/2010/main" val="18046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26C27-5333-CF42-8C0E-BCC3A58FD9A2}" type="datetimeFigureOut">
              <a:rPr lang="en-US" smtClean="0"/>
              <a:t>1/10/19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78C1-8263-1E4D-9235-B72E99CB2BA9}" type="slidenum">
              <a:rPr lang="en-US" smtClean="0"/>
              <a:t>‹#›</a:t>
            </a:fld>
            <a:endParaRPr lang="en-US"/>
          </a:p>
        </p:txBody>
      </p:sp>
    </p:spTree>
    <p:extLst>
      <p:ext uri="{BB962C8B-B14F-4D97-AF65-F5344CB8AC3E}">
        <p14:creationId xmlns:p14="http://schemas.microsoft.com/office/powerpoint/2010/main" val="376188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226C27-5333-CF42-8C0E-BCC3A58FD9A2}" type="datetimeFigureOut">
              <a:rPr lang="en-US" smtClean="0"/>
              <a:t>1/10/19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78C1-8263-1E4D-9235-B72E99CB2BA9}" type="slidenum">
              <a:rPr lang="en-US" smtClean="0"/>
              <a:t>‹#›</a:t>
            </a:fld>
            <a:endParaRPr lang="en-US"/>
          </a:p>
        </p:txBody>
      </p:sp>
    </p:spTree>
    <p:extLst>
      <p:ext uri="{BB962C8B-B14F-4D97-AF65-F5344CB8AC3E}">
        <p14:creationId xmlns:p14="http://schemas.microsoft.com/office/powerpoint/2010/main" val="1973103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226C27-5333-CF42-8C0E-BCC3A58FD9A2}" type="datetimeFigureOut">
              <a:rPr lang="en-US" smtClean="0"/>
              <a:t>1/10/19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878C1-8263-1E4D-9235-B72E99CB2BA9}" type="slidenum">
              <a:rPr lang="en-US" smtClean="0"/>
              <a:t>‹#›</a:t>
            </a:fld>
            <a:endParaRPr lang="en-US"/>
          </a:p>
        </p:txBody>
      </p:sp>
    </p:spTree>
    <p:extLst>
      <p:ext uri="{BB962C8B-B14F-4D97-AF65-F5344CB8AC3E}">
        <p14:creationId xmlns:p14="http://schemas.microsoft.com/office/powerpoint/2010/main" val="46203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226C27-5333-CF42-8C0E-BCC3A58FD9A2}" type="datetimeFigureOut">
              <a:rPr lang="en-US" smtClean="0"/>
              <a:t>1/10/19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1878C1-8263-1E4D-9235-B72E99CB2BA9}" type="slidenum">
              <a:rPr lang="en-US" smtClean="0"/>
              <a:t>‹#›</a:t>
            </a:fld>
            <a:endParaRPr lang="en-US"/>
          </a:p>
        </p:txBody>
      </p:sp>
    </p:spTree>
    <p:extLst>
      <p:ext uri="{BB962C8B-B14F-4D97-AF65-F5344CB8AC3E}">
        <p14:creationId xmlns:p14="http://schemas.microsoft.com/office/powerpoint/2010/main" val="267487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226C27-5333-CF42-8C0E-BCC3A58FD9A2}" type="datetimeFigureOut">
              <a:rPr lang="en-US" smtClean="0"/>
              <a:t>1/10/19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1878C1-8263-1E4D-9235-B72E99CB2BA9}" type="slidenum">
              <a:rPr lang="en-US" smtClean="0"/>
              <a:t>‹#›</a:t>
            </a:fld>
            <a:endParaRPr lang="en-US"/>
          </a:p>
        </p:txBody>
      </p:sp>
    </p:spTree>
    <p:extLst>
      <p:ext uri="{BB962C8B-B14F-4D97-AF65-F5344CB8AC3E}">
        <p14:creationId xmlns:p14="http://schemas.microsoft.com/office/powerpoint/2010/main" val="1544610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26C27-5333-CF42-8C0E-BCC3A58FD9A2}" type="datetimeFigureOut">
              <a:rPr lang="en-US" smtClean="0"/>
              <a:t>1/10/19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1878C1-8263-1E4D-9235-B72E99CB2BA9}" type="slidenum">
              <a:rPr lang="en-US" smtClean="0"/>
              <a:t>‹#›</a:t>
            </a:fld>
            <a:endParaRPr lang="en-US"/>
          </a:p>
        </p:txBody>
      </p:sp>
    </p:spTree>
    <p:extLst>
      <p:ext uri="{BB962C8B-B14F-4D97-AF65-F5344CB8AC3E}">
        <p14:creationId xmlns:p14="http://schemas.microsoft.com/office/powerpoint/2010/main" val="847429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226C27-5333-CF42-8C0E-BCC3A58FD9A2}" type="datetimeFigureOut">
              <a:rPr lang="en-US" smtClean="0"/>
              <a:t>1/10/19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878C1-8263-1E4D-9235-B72E99CB2BA9}" type="slidenum">
              <a:rPr lang="en-US" smtClean="0"/>
              <a:t>‹#›</a:t>
            </a:fld>
            <a:endParaRPr lang="en-US"/>
          </a:p>
        </p:txBody>
      </p:sp>
    </p:spTree>
    <p:extLst>
      <p:ext uri="{BB962C8B-B14F-4D97-AF65-F5344CB8AC3E}">
        <p14:creationId xmlns:p14="http://schemas.microsoft.com/office/powerpoint/2010/main" val="2305241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226C27-5333-CF42-8C0E-BCC3A58FD9A2}" type="datetimeFigureOut">
              <a:rPr lang="en-US" smtClean="0"/>
              <a:t>1/10/19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878C1-8263-1E4D-9235-B72E99CB2BA9}" type="slidenum">
              <a:rPr lang="en-US" smtClean="0"/>
              <a:t>‹#›</a:t>
            </a:fld>
            <a:endParaRPr lang="en-US"/>
          </a:p>
        </p:txBody>
      </p:sp>
    </p:spTree>
    <p:extLst>
      <p:ext uri="{BB962C8B-B14F-4D97-AF65-F5344CB8AC3E}">
        <p14:creationId xmlns:p14="http://schemas.microsoft.com/office/powerpoint/2010/main" val="2872222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26C27-5333-CF42-8C0E-BCC3A58FD9A2}" type="datetimeFigureOut">
              <a:rPr lang="en-US" smtClean="0"/>
              <a:t>1/10/19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78C1-8263-1E4D-9235-B72E99CB2BA9}" type="slidenum">
              <a:rPr lang="en-US" smtClean="0"/>
              <a:t>‹#›</a:t>
            </a:fld>
            <a:endParaRPr lang="en-US"/>
          </a:p>
        </p:txBody>
      </p:sp>
    </p:spTree>
    <p:extLst>
      <p:ext uri="{BB962C8B-B14F-4D97-AF65-F5344CB8AC3E}">
        <p14:creationId xmlns:p14="http://schemas.microsoft.com/office/powerpoint/2010/main" val="2706712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time_continue=2&amp;v=Z3B-Aaqjyj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iu-8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64" y="0"/>
            <a:ext cx="9307864" cy="6858000"/>
          </a:xfrm>
          <a:prstGeom prst="rect">
            <a:avLst/>
          </a:prstGeom>
        </p:spPr>
      </p:pic>
      <p:sp>
        <p:nvSpPr>
          <p:cNvPr id="5" name="TextBox 4"/>
          <p:cNvSpPr txBox="1"/>
          <p:nvPr/>
        </p:nvSpPr>
        <p:spPr>
          <a:xfrm>
            <a:off x="3905447" y="5871458"/>
            <a:ext cx="6773081" cy="707886"/>
          </a:xfrm>
          <a:prstGeom prst="rect">
            <a:avLst/>
          </a:prstGeom>
          <a:noFill/>
        </p:spPr>
        <p:txBody>
          <a:bodyPr wrap="square" rtlCol="0">
            <a:spAutoFit/>
          </a:bodyPr>
          <a:lstStyle/>
          <a:p>
            <a:r>
              <a:rPr lang="en-US" sz="4000" dirty="0" smtClean="0">
                <a:solidFill>
                  <a:schemeClr val="bg1"/>
                </a:solidFill>
              </a:rPr>
              <a:t>Circulatory Illnesses</a:t>
            </a:r>
            <a:endParaRPr lang="en-US" sz="4000" dirty="0">
              <a:solidFill>
                <a:schemeClr val="bg1"/>
              </a:solidFill>
            </a:endParaRPr>
          </a:p>
        </p:txBody>
      </p:sp>
    </p:spTree>
    <p:extLst>
      <p:ext uri="{BB962C8B-B14F-4D97-AF65-F5344CB8AC3E}">
        <p14:creationId xmlns:p14="http://schemas.microsoft.com/office/powerpoint/2010/main" val="26227360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Vessels</a:t>
            </a:r>
            <a:endParaRPr lang="en-US" dirty="0"/>
          </a:p>
        </p:txBody>
      </p:sp>
      <p:sp>
        <p:nvSpPr>
          <p:cNvPr id="3" name="Content Placeholder 2"/>
          <p:cNvSpPr>
            <a:spLocks noGrp="1"/>
          </p:cNvSpPr>
          <p:nvPr>
            <p:ph idx="1"/>
          </p:nvPr>
        </p:nvSpPr>
        <p:spPr/>
        <p:txBody>
          <a:bodyPr/>
          <a:lstStyle/>
          <a:p>
            <a:r>
              <a:rPr lang="en-US" dirty="0" smtClean="0"/>
              <a:t>Arteriosclerosis</a:t>
            </a:r>
          </a:p>
          <a:p>
            <a:pPr marL="0" indent="0">
              <a:buNone/>
            </a:pPr>
            <a:r>
              <a:rPr lang="en-US" dirty="0" smtClean="0"/>
              <a:t>Hardening of the</a:t>
            </a:r>
          </a:p>
          <a:p>
            <a:pPr marL="0" indent="0">
              <a:buNone/>
            </a:pPr>
            <a:r>
              <a:rPr lang="en-US" dirty="0" smtClean="0"/>
              <a:t>Arteries </a:t>
            </a:r>
            <a:r>
              <a:rPr lang="mr-IN" dirty="0" smtClean="0"/>
              <a:t>–</a:t>
            </a:r>
            <a:r>
              <a:rPr lang="en-US" dirty="0" smtClean="0"/>
              <a:t> blood </a:t>
            </a:r>
          </a:p>
          <a:p>
            <a:pPr marL="0" indent="0">
              <a:buNone/>
            </a:pPr>
            <a:r>
              <a:rPr lang="en-US" dirty="0" smtClean="0"/>
              <a:t>Pressure rises and</a:t>
            </a:r>
          </a:p>
          <a:p>
            <a:pPr marL="0" indent="0">
              <a:buNone/>
            </a:pPr>
            <a:r>
              <a:rPr lang="en-US" dirty="0" smtClean="0"/>
              <a:t>Can cause hyper-</a:t>
            </a:r>
          </a:p>
          <a:p>
            <a:pPr marL="0" indent="0">
              <a:buNone/>
            </a:pPr>
            <a:r>
              <a:rPr lang="en-US" dirty="0" smtClean="0"/>
              <a:t>tension</a:t>
            </a:r>
          </a:p>
        </p:txBody>
      </p:sp>
      <p:pic>
        <p:nvPicPr>
          <p:cNvPr id="5" name="Picture 4" descr="iu-87.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0111" y="1171222"/>
            <a:ext cx="5686778" cy="5686778"/>
          </a:xfrm>
          <a:prstGeom prst="rect">
            <a:avLst/>
          </a:prstGeom>
        </p:spPr>
      </p:pic>
    </p:spTree>
    <p:extLst>
      <p:ext uri="{BB962C8B-B14F-4D97-AF65-F5344CB8AC3E}">
        <p14:creationId xmlns:p14="http://schemas.microsoft.com/office/powerpoint/2010/main" val="29601064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u-8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79" y="4503103"/>
            <a:ext cx="11288889" cy="3246120"/>
          </a:xfrm>
          <a:prstGeom prst="rect">
            <a:avLst/>
          </a:prstGeom>
        </p:spPr>
      </p:pic>
      <p:sp>
        <p:nvSpPr>
          <p:cNvPr id="2" name="Title 1"/>
          <p:cNvSpPr>
            <a:spLocks noGrp="1"/>
          </p:cNvSpPr>
          <p:nvPr>
            <p:ph type="title"/>
          </p:nvPr>
        </p:nvSpPr>
        <p:spPr/>
        <p:txBody>
          <a:bodyPr/>
          <a:lstStyle/>
          <a:p>
            <a:r>
              <a:rPr lang="en-US" dirty="0" smtClean="0"/>
              <a:t>Blood Vessels</a:t>
            </a:r>
            <a:endParaRPr lang="en-US" dirty="0"/>
          </a:p>
        </p:txBody>
      </p:sp>
      <p:sp>
        <p:nvSpPr>
          <p:cNvPr id="3" name="Content Placeholder 2"/>
          <p:cNvSpPr>
            <a:spLocks noGrp="1"/>
          </p:cNvSpPr>
          <p:nvPr>
            <p:ph idx="1"/>
          </p:nvPr>
        </p:nvSpPr>
        <p:spPr/>
        <p:txBody>
          <a:bodyPr/>
          <a:lstStyle/>
          <a:p>
            <a:r>
              <a:rPr lang="en-US" dirty="0" smtClean="0"/>
              <a:t>Atherosclerosis </a:t>
            </a:r>
            <a:r>
              <a:rPr lang="mr-IN" dirty="0" smtClean="0"/>
              <a:t>–</a:t>
            </a:r>
            <a:r>
              <a:rPr lang="en-US" dirty="0" smtClean="0"/>
              <a:t> cholesterol plaque build up in the internal walls of the arteries which leads to thickening/blockage</a:t>
            </a:r>
            <a:endParaRPr lang="en-US" dirty="0"/>
          </a:p>
        </p:txBody>
      </p:sp>
      <p:pic>
        <p:nvPicPr>
          <p:cNvPr id="5" name="Picture 4" descr="iu-89.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778" y="3544430"/>
            <a:ext cx="6251222" cy="3516312"/>
          </a:xfrm>
          <a:prstGeom prst="rect">
            <a:avLst/>
          </a:prstGeom>
        </p:spPr>
      </p:pic>
    </p:spTree>
    <p:extLst>
      <p:ext uri="{BB962C8B-B14F-4D97-AF65-F5344CB8AC3E}">
        <p14:creationId xmlns:p14="http://schemas.microsoft.com/office/powerpoint/2010/main" val="29601064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vessels</a:t>
            </a:r>
            <a:endParaRPr lang="en-US" dirty="0"/>
          </a:p>
        </p:txBody>
      </p:sp>
      <p:sp>
        <p:nvSpPr>
          <p:cNvPr id="3" name="Content Placeholder 2"/>
          <p:cNvSpPr>
            <a:spLocks noGrp="1"/>
          </p:cNvSpPr>
          <p:nvPr>
            <p:ph idx="1"/>
          </p:nvPr>
        </p:nvSpPr>
        <p:spPr/>
        <p:txBody>
          <a:bodyPr/>
          <a:lstStyle/>
          <a:p>
            <a:r>
              <a:rPr lang="en-US" dirty="0" smtClean="0"/>
              <a:t>Aneurism </a:t>
            </a:r>
            <a:r>
              <a:rPr lang="mr-IN" dirty="0" smtClean="0"/>
              <a:t>–</a:t>
            </a:r>
            <a:r>
              <a:rPr lang="en-US" dirty="0" smtClean="0"/>
              <a:t> abnormal dilation of a blood vessel, </a:t>
            </a:r>
            <a:r>
              <a:rPr lang="en-US" dirty="0"/>
              <a:t>g</a:t>
            </a:r>
            <a:r>
              <a:rPr lang="en-US" dirty="0" smtClean="0"/>
              <a:t>enerally a main artery, and when it ruptures it can cause death</a:t>
            </a:r>
          </a:p>
          <a:p>
            <a:endParaRPr lang="en-US" dirty="0"/>
          </a:p>
        </p:txBody>
      </p:sp>
      <p:pic>
        <p:nvPicPr>
          <p:cNvPr id="5" name="Picture 4" descr="iu-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667" y="3101810"/>
            <a:ext cx="6124222" cy="3756189"/>
          </a:xfrm>
          <a:prstGeom prst="rect">
            <a:avLst/>
          </a:prstGeom>
        </p:spPr>
      </p:pic>
    </p:spTree>
    <p:extLst>
      <p:ext uri="{BB962C8B-B14F-4D97-AF65-F5344CB8AC3E}">
        <p14:creationId xmlns:p14="http://schemas.microsoft.com/office/powerpoint/2010/main" val="29601064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Vessels</a:t>
            </a:r>
            <a:endParaRPr lang="en-US" dirty="0"/>
          </a:p>
        </p:txBody>
      </p:sp>
      <p:sp>
        <p:nvSpPr>
          <p:cNvPr id="3" name="Content Placeholder 2"/>
          <p:cNvSpPr>
            <a:spLocks noGrp="1"/>
          </p:cNvSpPr>
          <p:nvPr>
            <p:ph idx="1"/>
          </p:nvPr>
        </p:nvSpPr>
        <p:spPr/>
        <p:txBody>
          <a:bodyPr/>
          <a:lstStyle/>
          <a:p>
            <a:r>
              <a:rPr lang="en-US" dirty="0" smtClean="0"/>
              <a:t>Varicose Veins </a:t>
            </a:r>
            <a:r>
              <a:rPr lang="mr-IN" dirty="0" smtClean="0"/>
              <a:t>–</a:t>
            </a:r>
            <a:r>
              <a:rPr lang="en-US" dirty="0" smtClean="0"/>
              <a:t> abnormal dilations of veins caused by the deterioration of venous valves</a:t>
            </a:r>
            <a:endParaRPr lang="en-US" dirty="0"/>
          </a:p>
        </p:txBody>
      </p:sp>
      <p:pic>
        <p:nvPicPr>
          <p:cNvPr id="4" name="Picture 3" descr="iu-9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12722"/>
            <a:ext cx="4614333" cy="3845278"/>
          </a:xfrm>
          <a:prstGeom prst="rect">
            <a:avLst/>
          </a:prstGeom>
        </p:spPr>
      </p:pic>
      <p:pic>
        <p:nvPicPr>
          <p:cNvPr id="5" name="Picture 4" descr="iu-9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0" y="2593506"/>
            <a:ext cx="2822222" cy="4264493"/>
          </a:xfrm>
          <a:prstGeom prst="rect">
            <a:avLst/>
          </a:prstGeom>
        </p:spPr>
      </p:pic>
    </p:spTree>
    <p:extLst>
      <p:ext uri="{BB962C8B-B14F-4D97-AF65-F5344CB8AC3E}">
        <p14:creationId xmlns:p14="http://schemas.microsoft.com/office/powerpoint/2010/main" val="1520410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a:t>
            </a:r>
            <a:endParaRPr lang="en-US" dirty="0"/>
          </a:p>
        </p:txBody>
      </p:sp>
      <p:sp>
        <p:nvSpPr>
          <p:cNvPr id="3" name="Content Placeholder 2"/>
          <p:cNvSpPr>
            <a:spLocks noGrp="1"/>
          </p:cNvSpPr>
          <p:nvPr>
            <p:ph idx="1"/>
          </p:nvPr>
        </p:nvSpPr>
        <p:spPr/>
        <p:txBody>
          <a:bodyPr/>
          <a:lstStyle/>
          <a:p>
            <a:r>
              <a:rPr lang="en-US" dirty="0" smtClean="0"/>
              <a:t>Heart Attack </a:t>
            </a:r>
            <a:r>
              <a:rPr lang="mr-IN" dirty="0" smtClean="0"/>
              <a:t>–</a:t>
            </a:r>
            <a:r>
              <a:rPr lang="en-US" dirty="0" smtClean="0"/>
              <a:t> Myocardial infarction</a:t>
            </a:r>
          </a:p>
          <a:p>
            <a:r>
              <a:rPr lang="en-US" dirty="0" smtClean="0"/>
              <a:t>https://</a:t>
            </a:r>
            <a:r>
              <a:rPr lang="en-US" dirty="0" err="1" smtClean="0"/>
              <a:t>www.youtube.com</a:t>
            </a:r>
            <a:r>
              <a:rPr lang="en-US" dirty="0" smtClean="0"/>
              <a:t>/</a:t>
            </a:r>
            <a:r>
              <a:rPr lang="en-US" dirty="0" err="1" smtClean="0"/>
              <a:t>watch?time_continue</a:t>
            </a:r>
            <a:r>
              <a:rPr lang="en-US" dirty="0" smtClean="0"/>
              <a:t>=28&amp;v=3_PYnWVoUzM</a:t>
            </a:r>
            <a:endParaRPr lang="en-US" dirty="0"/>
          </a:p>
        </p:txBody>
      </p:sp>
    </p:spTree>
    <p:extLst>
      <p:ext uri="{BB962C8B-B14F-4D97-AF65-F5344CB8AC3E}">
        <p14:creationId xmlns:p14="http://schemas.microsoft.com/office/powerpoint/2010/main" val="3704896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a:t>
            </a:r>
            <a:endParaRPr lang="en-US" dirty="0"/>
          </a:p>
        </p:txBody>
      </p:sp>
      <p:sp>
        <p:nvSpPr>
          <p:cNvPr id="3" name="Content Placeholder 2"/>
          <p:cNvSpPr>
            <a:spLocks noGrp="1"/>
          </p:cNvSpPr>
          <p:nvPr>
            <p:ph idx="1"/>
          </p:nvPr>
        </p:nvSpPr>
        <p:spPr/>
        <p:txBody>
          <a:bodyPr/>
          <a:lstStyle/>
          <a:p>
            <a:r>
              <a:rPr lang="en-US" dirty="0" smtClean="0"/>
              <a:t>Angina pectoris </a:t>
            </a:r>
            <a:r>
              <a:rPr lang="mr-IN" dirty="0" smtClean="0"/>
              <a:t>–</a:t>
            </a:r>
            <a:r>
              <a:rPr lang="en-US" dirty="0" smtClean="0"/>
              <a:t> lack of oxygen in myocardium due to plaque build up in coronary arteries when exercise is carried out</a:t>
            </a:r>
          </a:p>
          <a:p>
            <a:r>
              <a:rPr lang="en-US" dirty="0" smtClean="0"/>
              <a:t>Symptoms: sensation of chest pain, squeezing, and pressure</a:t>
            </a:r>
            <a:endParaRPr lang="en-US" dirty="0"/>
          </a:p>
        </p:txBody>
      </p:sp>
      <p:pic>
        <p:nvPicPr>
          <p:cNvPr id="4" name="Picture 3" descr="iu-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888" y="3794030"/>
            <a:ext cx="2935111" cy="3063970"/>
          </a:xfrm>
          <a:prstGeom prst="rect">
            <a:avLst/>
          </a:prstGeom>
        </p:spPr>
      </p:pic>
    </p:spTree>
    <p:extLst>
      <p:ext uri="{BB962C8B-B14F-4D97-AF65-F5344CB8AC3E}">
        <p14:creationId xmlns:p14="http://schemas.microsoft.com/office/powerpoint/2010/main" val="824639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a:t>
            </a:r>
            <a:endParaRPr lang="en-US" dirty="0"/>
          </a:p>
        </p:txBody>
      </p:sp>
      <p:sp>
        <p:nvSpPr>
          <p:cNvPr id="3" name="Content Placeholder 2"/>
          <p:cNvSpPr>
            <a:spLocks noGrp="1"/>
          </p:cNvSpPr>
          <p:nvPr>
            <p:ph idx="1"/>
          </p:nvPr>
        </p:nvSpPr>
        <p:spPr/>
        <p:txBody>
          <a:bodyPr/>
          <a:lstStyle/>
          <a:p>
            <a:r>
              <a:rPr lang="en-US" dirty="0" smtClean="0"/>
              <a:t>Heart failure </a:t>
            </a:r>
            <a:r>
              <a:rPr lang="mr-IN" dirty="0" smtClean="0"/>
              <a:t>–</a:t>
            </a:r>
            <a:r>
              <a:rPr lang="en-US" dirty="0" smtClean="0"/>
              <a:t> heart is unable to provide adequate blood flow for the body’s needs</a:t>
            </a:r>
          </a:p>
          <a:p>
            <a:r>
              <a:rPr lang="en-US" dirty="0" smtClean="0"/>
              <a:t>Essentially your heart can’t pump blood as well as a healthy one</a:t>
            </a:r>
          </a:p>
          <a:p>
            <a:r>
              <a:rPr lang="en-US" dirty="0" smtClean="0"/>
              <a:t>Usually happens if you overwork the heart via high blood pressure or heart defects you’ve had since you were young, diabetes </a:t>
            </a:r>
            <a:r>
              <a:rPr lang="en-US" dirty="0" err="1" smtClean="0"/>
              <a:t>etc</a:t>
            </a:r>
            <a:endParaRPr lang="en-US" dirty="0"/>
          </a:p>
        </p:txBody>
      </p:sp>
    </p:spTree>
    <p:extLst>
      <p:ext uri="{BB962C8B-B14F-4D97-AF65-F5344CB8AC3E}">
        <p14:creationId xmlns:p14="http://schemas.microsoft.com/office/powerpoint/2010/main" val="824639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a:t>
            </a:r>
            <a:endParaRPr lang="en-US" dirty="0"/>
          </a:p>
        </p:txBody>
      </p:sp>
      <p:sp>
        <p:nvSpPr>
          <p:cNvPr id="3" name="Content Placeholder 2"/>
          <p:cNvSpPr>
            <a:spLocks noGrp="1"/>
          </p:cNvSpPr>
          <p:nvPr>
            <p:ph idx="1"/>
          </p:nvPr>
        </p:nvSpPr>
        <p:spPr/>
        <p:txBody>
          <a:bodyPr/>
          <a:lstStyle/>
          <a:p>
            <a:r>
              <a:rPr lang="en-US" dirty="0" smtClean="0"/>
              <a:t>Endocarditis </a:t>
            </a:r>
            <a:r>
              <a:rPr lang="mr-IN" dirty="0" smtClean="0"/>
              <a:t>–</a:t>
            </a:r>
            <a:r>
              <a:rPr lang="en-US" dirty="0" smtClean="0"/>
              <a:t> inflammation of the endocardium caused by a bacterial infection</a:t>
            </a:r>
            <a:endParaRPr lang="en-US" dirty="0"/>
          </a:p>
        </p:txBody>
      </p:sp>
      <p:pic>
        <p:nvPicPr>
          <p:cNvPr id="4" name="Picture 3" descr="iu-9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110" y="3091912"/>
            <a:ext cx="4557889" cy="3034251"/>
          </a:xfrm>
          <a:prstGeom prst="rect">
            <a:avLst/>
          </a:prstGeom>
        </p:spPr>
      </p:pic>
    </p:spTree>
    <p:extLst>
      <p:ext uri="{BB962C8B-B14F-4D97-AF65-F5344CB8AC3E}">
        <p14:creationId xmlns:p14="http://schemas.microsoft.com/office/powerpoint/2010/main" val="824639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a:t>
            </a:r>
            <a:endParaRPr lang="en-US" dirty="0"/>
          </a:p>
        </p:txBody>
      </p:sp>
      <p:sp>
        <p:nvSpPr>
          <p:cNvPr id="3" name="Content Placeholder 2"/>
          <p:cNvSpPr>
            <a:spLocks noGrp="1"/>
          </p:cNvSpPr>
          <p:nvPr>
            <p:ph idx="1"/>
          </p:nvPr>
        </p:nvSpPr>
        <p:spPr/>
        <p:txBody>
          <a:bodyPr/>
          <a:lstStyle/>
          <a:p>
            <a:r>
              <a:rPr lang="en-US" dirty="0" smtClean="0"/>
              <a:t>Anemia </a:t>
            </a:r>
            <a:r>
              <a:rPr lang="mr-IN" dirty="0" smtClean="0"/>
              <a:t>–</a:t>
            </a:r>
            <a:r>
              <a:rPr lang="en-US" dirty="0" smtClean="0"/>
              <a:t> A decrease in the number of red blood cells in the blood or of hemoglobin present</a:t>
            </a:r>
          </a:p>
          <a:p>
            <a:r>
              <a:rPr lang="en-US" dirty="0" smtClean="0"/>
              <a:t>Can cause fatigue, shortness of breath, lack of iron</a:t>
            </a:r>
            <a:endParaRPr lang="en-US" dirty="0"/>
          </a:p>
        </p:txBody>
      </p:sp>
      <p:pic>
        <p:nvPicPr>
          <p:cNvPr id="5" name="Picture 4" descr="iu-9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23" y="3924554"/>
            <a:ext cx="3866444" cy="2679446"/>
          </a:xfrm>
          <a:prstGeom prst="rect">
            <a:avLst/>
          </a:prstGeom>
        </p:spPr>
      </p:pic>
    </p:spTree>
    <p:extLst>
      <p:ext uri="{BB962C8B-B14F-4D97-AF65-F5344CB8AC3E}">
        <p14:creationId xmlns:p14="http://schemas.microsoft.com/office/powerpoint/2010/main" val="1710966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Blood</a:t>
            </a:r>
            <a:endParaRPr lang="en-US"/>
          </a:p>
        </p:txBody>
      </p:sp>
      <p:sp>
        <p:nvSpPr>
          <p:cNvPr id="3" name="Content Placeholder 2"/>
          <p:cNvSpPr>
            <a:spLocks noGrp="1"/>
          </p:cNvSpPr>
          <p:nvPr>
            <p:ph idx="1"/>
          </p:nvPr>
        </p:nvSpPr>
        <p:spPr/>
        <p:txBody>
          <a:bodyPr/>
          <a:lstStyle/>
          <a:p>
            <a:r>
              <a:rPr lang="en-US" dirty="0" smtClean="0"/>
              <a:t>Leukemia</a:t>
            </a:r>
          </a:p>
          <a:p>
            <a:r>
              <a:rPr lang="en-US" dirty="0" smtClean="0">
                <a:hlinkClick r:id="rId2"/>
              </a:rPr>
              <a:t>https://www.youtube.com/watch?time_continue=2&amp;v=Z3B-AaqjyjE</a:t>
            </a:r>
            <a:endParaRPr lang="en-US" dirty="0" smtClean="0"/>
          </a:p>
          <a:p>
            <a:endParaRPr lang="en-US" dirty="0"/>
          </a:p>
        </p:txBody>
      </p:sp>
    </p:spTree>
    <p:extLst>
      <p:ext uri="{BB962C8B-B14F-4D97-AF65-F5344CB8AC3E}">
        <p14:creationId xmlns:p14="http://schemas.microsoft.com/office/powerpoint/2010/main" val="631462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strongest muscle in the human body??</a:t>
            </a:r>
            <a:endParaRPr lang="en-US" dirty="0"/>
          </a:p>
        </p:txBody>
      </p:sp>
      <p:sp>
        <p:nvSpPr>
          <p:cNvPr id="3" name="Content Placeholder 2"/>
          <p:cNvSpPr>
            <a:spLocks noGrp="1"/>
          </p:cNvSpPr>
          <p:nvPr>
            <p:ph idx="1"/>
          </p:nvPr>
        </p:nvSpPr>
        <p:spPr/>
        <p:txBody>
          <a:bodyPr/>
          <a:lstStyle/>
          <a:p>
            <a:r>
              <a:rPr lang="en-US" dirty="0" smtClean="0"/>
              <a:t>Your Heart!!</a:t>
            </a:r>
            <a:endParaRPr lang="en-US" dirty="0"/>
          </a:p>
        </p:txBody>
      </p:sp>
      <p:pic>
        <p:nvPicPr>
          <p:cNvPr id="4" name="Picture 3" descr="iu-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888" y="1600200"/>
            <a:ext cx="5305779" cy="5305779"/>
          </a:xfrm>
          <a:prstGeom prst="rect">
            <a:avLst/>
          </a:prstGeom>
        </p:spPr>
      </p:pic>
    </p:spTree>
    <p:extLst>
      <p:ext uri="{BB962C8B-B14F-4D97-AF65-F5344CB8AC3E}">
        <p14:creationId xmlns:p14="http://schemas.microsoft.com/office/powerpoint/2010/main" val="2238194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Blood</a:t>
            </a:r>
            <a:endParaRPr lang="en-US"/>
          </a:p>
        </p:txBody>
      </p:sp>
      <p:sp>
        <p:nvSpPr>
          <p:cNvPr id="3" name="Content Placeholder 2"/>
          <p:cNvSpPr>
            <a:spLocks noGrp="1"/>
          </p:cNvSpPr>
          <p:nvPr>
            <p:ph idx="1"/>
          </p:nvPr>
        </p:nvSpPr>
        <p:spPr/>
        <p:txBody>
          <a:bodyPr/>
          <a:lstStyle/>
          <a:p>
            <a:r>
              <a:rPr lang="en-US" dirty="0" smtClean="0"/>
              <a:t>Hemophilia </a:t>
            </a:r>
            <a:r>
              <a:rPr lang="mr-IN" dirty="0" smtClean="0"/>
              <a:t>–</a:t>
            </a:r>
            <a:r>
              <a:rPr lang="en-US" dirty="0" smtClean="0"/>
              <a:t> a hereditary disease where patients cannot form blood coagulation</a:t>
            </a:r>
          </a:p>
          <a:p>
            <a:r>
              <a:rPr lang="en-US" dirty="0" err="1" smtClean="0"/>
              <a:t>Ie</a:t>
            </a:r>
            <a:r>
              <a:rPr lang="en-US" dirty="0" smtClean="0"/>
              <a:t>) if they had a cut or something they would continue to bleed out until death</a:t>
            </a:r>
          </a:p>
          <a:p>
            <a:r>
              <a:rPr lang="en-US" dirty="0" smtClean="0"/>
              <a:t>Very popular in royal families</a:t>
            </a:r>
            <a:endParaRPr lang="en-US" dirty="0"/>
          </a:p>
        </p:txBody>
      </p:sp>
    </p:spTree>
    <p:extLst>
      <p:ext uri="{BB962C8B-B14F-4D97-AF65-F5344CB8AC3E}">
        <p14:creationId xmlns:p14="http://schemas.microsoft.com/office/powerpoint/2010/main" val="631462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Blood</a:t>
            </a:r>
            <a:endParaRPr lang="en-US"/>
          </a:p>
        </p:txBody>
      </p:sp>
      <p:sp>
        <p:nvSpPr>
          <p:cNvPr id="3" name="Content Placeholder 2"/>
          <p:cNvSpPr>
            <a:spLocks noGrp="1"/>
          </p:cNvSpPr>
          <p:nvPr>
            <p:ph idx="1"/>
          </p:nvPr>
        </p:nvSpPr>
        <p:spPr/>
        <p:txBody>
          <a:bodyPr/>
          <a:lstStyle/>
          <a:p>
            <a:r>
              <a:rPr lang="en-US" dirty="0" smtClean="0"/>
              <a:t>Thrombosis </a:t>
            </a:r>
            <a:r>
              <a:rPr lang="mr-IN" dirty="0" smtClean="0"/>
              <a:t>–</a:t>
            </a:r>
            <a:r>
              <a:rPr lang="en-US" dirty="0" smtClean="0"/>
              <a:t> the formation of a blood clot inside an artery</a:t>
            </a:r>
            <a:endParaRPr lang="en-US" dirty="0"/>
          </a:p>
        </p:txBody>
      </p:sp>
      <p:pic>
        <p:nvPicPr>
          <p:cNvPr id="4" name="Picture 3" descr="iu-9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334" y="2660825"/>
            <a:ext cx="7210778" cy="4056063"/>
          </a:xfrm>
          <a:prstGeom prst="rect">
            <a:avLst/>
          </a:prstGeom>
        </p:spPr>
      </p:pic>
    </p:spTree>
    <p:extLst>
      <p:ext uri="{BB962C8B-B14F-4D97-AF65-F5344CB8AC3E}">
        <p14:creationId xmlns:p14="http://schemas.microsoft.com/office/powerpoint/2010/main" val="631462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a:t>
            </a:r>
            <a:endParaRPr lang="en-US" dirty="0"/>
          </a:p>
        </p:txBody>
      </p:sp>
      <p:pic>
        <p:nvPicPr>
          <p:cNvPr id="4" name="Content Placeholder 3" descr="iu-88.jpeg"/>
          <p:cNvPicPr>
            <a:picLocks noGrp="1" noChangeAspect="1"/>
          </p:cNvPicPr>
          <p:nvPr>
            <p:ph idx="1"/>
          </p:nvPr>
        </p:nvPicPr>
        <p:blipFill>
          <a:blip r:embed="rId2">
            <a:extLst>
              <a:ext uri="{28A0092B-C50C-407E-A947-70E740481C1C}">
                <a14:useLocalDpi xmlns:a14="http://schemas.microsoft.com/office/drawing/2010/main" val="0"/>
              </a:ext>
            </a:extLst>
          </a:blip>
          <a:srcRect l="-89047" r="-89047"/>
          <a:stretch>
            <a:fillRect/>
          </a:stretch>
        </p:blipFill>
        <p:spPr/>
      </p:pic>
    </p:spTree>
    <p:extLst>
      <p:ext uri="{BB962C8B-B14F-4D97-AF65-F5344CB8AC3E}">
        <p14:creationId xmlns:p14="http://schemas.microsoft.com/office/powerpoint/2010/main" val="3725020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Peter has a history of hypertension in his family and currently has really high cholesterol with frequent chest pain. Doctors are concerned so they have been watching him. What disease would an electrocardiogram device diagnose?</a:t>
            </a:r>
            <a:endParaRPr lang="en-US" dirty="0"/>
          </a:p>
        </p:txBody>
      </p:sp>
    </p:spTree>
    <p:extLst>
      <p:ext uri="{BB962C8B-B14F-4D97-AF65-F5344CB8AC3E}">
        <p14:creationId xmlns:p14="http://schemas.microsoft.com/office/powerpoint/2010/main" val="1934038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u-93.jpeg"/>
          <p:cNvPicPr>
            <a:picLocks noGrp="1" noChangeAspect="1"/>
          </p:cNvPicPr>
          <p:nvPr>
            <p:ph idx="1"/>
          </p:nvPr>
        </p:nvPicPr>
        <p:blipFill>
          <a:blip r:embed="rId2">
            <a:extLst>
              <a:ext uri="{28A0092B-C50C-407E-A947-70E740481C1C}">
                <a14:useLocalDpi xmlns:a14="http://schemas.microsoft.com/office/drawing/2010/main" val="0"/>
              </a:ext>
            </a:extLst>
          </a:blip>
          <a:srcRect t="8694" b="8694"/>
          <a:stretch>
            <a:fillRect/>
          </a:stretch>
        </p:blipFill>
        <p:spPr/>
      </p:pic>
    </p:spTree>
    <p:extLst>
      <p:ext uri="{BB962C8B-B14F-4D97-AF65-F5344CB8AC3E}">
        <p14:creationId xmlns:p14="http://schemas.microsoft.com/office/powerpoint/2010/main" val="1934038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BPM 140/90</a:t>
            </a:r>
            <a:endParaRPr lang="en-US" dirty="0"/>
          </a:p>
        </p:txBody>
      </p:sp>
      <p:pic>
        <p:nvPicPr>
          <p:cNvPr id="4" name="Content Placeholder 3" descr="iu-86.jpe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a:prstGeom prst="rect">
            <a:avLst/>
          </a:prstGeom>
        </p:spPr>
      </p:pic>
    </p:spTree>
    <p:extLst>
      <p:ext uri="{BB962C8B-B14F-4D97-AF65-F5344CB8AC3E}">
        <p14:creationId xmlns:p14="http://schemas.microsoft.com/office/powerpoint/2010/main" val="1934038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Cole’s parents are very overprotective with him because his family has a history of certain hereditary diseases. They are concerned with him accidentally cutting himself on something and have fool-proofed their house with bubble wrap.</a:t>
            </a:r>
            <a:endParaRPr lang="en-US" dirty="0"/>
          </a:p>
        </p:txBody>
      </p:sp>
    </p:spTree>
    <p:extLst>
      <p:ext uri="{BB962C8B-B14F-4D97-AF65-F5344CB8AC3E}">
        <p14:creationId xmlns:p14="http://schemas.microsoft.com/office/powerpoint/2010/main" val="1934038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Kyle has been running sprints recently in the mountainside to train for his upcoming race. But one day he reported feeling a very big sense of heaviness in his chest after running. As his doctor, what do you think he most likely has?</a:t>
            </a:r>
            <a:endParaRPr lang="en-US" dirty="0"/>
          </a:p>
        </p:txBody>
      </p:sp>
    </p:spTree>
    <p:extLst>
      <p:ext uri="{BB962C8B-B14F-4D97-AF65-F5344CB8AC3E}">
        <p14:creationId xmlns:p14="http://schemas.microsoft.com/office/powerpoint/2010/main" val="1934038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During her routine check-up at the doctor’s office, Mary had her blood drawn and scientists noted a significant decrease in her number of red blood cells. They were slightly concerned and wanted to do further tests to check for ___________.</a:t>
            </a:r>
            <a:endParaRPr lang="en-US" dirty="0"/>
          </a:p>
        </p:txBody>
      </p:sp>
    </p:spTree>
    <p:extLst>
      <p:ext uri="{BB962C8B-B14F-4D97-AF65-F5344CB8AC3E}">
        <p14:creationId xmlns:p14="http://schemas.microsoft.com/office/powerpoint/2010/main" val="1934038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Sarah was born with a heart defect as a child and her family ahs a history of diabetes. Because of this doctors are worried about potential _____________ later on in life and have put her on a strict diet as well as prescribed a certain amount of exercise a week.</a:t>
            </a:r>
            <a:endParaRPr lang="en-US" dirty="0"/>
          </a:p>
        </p:txBody>
      </p:sp>
    </p:spTree>
    <p:extLst>
      <p:ext uri="{BB962C8B-B14F-4D97-AF65-F5344CB8AC3E}">
        <p14:creationId xmlns:p14="http://schemas.microsoft.com/office/powerpoint/2010/main" val="1934038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must take care of it!!</a:t>
            </a:r>
            <a:endParaRPr lang="en-US" dirty="0"/>
          </a:p>
        </p:txBody>
      </p:sp>
      <p:sp>
        <p:nvSpPr>
          <p:cNvPr id="3" name="Content Placeholder 2"/>
          <p:cNvSpPr>
            <a:spLocks noGrp="1"/>
          </p:cNvSpPr>
          <p:nvPr>
            <p:ph idx="1"/>
          </p:nvPr>
        </p:nvSpPr>
        <p:spPr/>
        <p:txBody>
          <a:bodyPr/>
          <a:lstStyle/>
          <a:p>
            <a:r>
              <a:rPr lang="en-US" dirty="0" smtClean="0"/>
              <a:t>There are many common illnesses in the circulatory system </a:t>
            </a:r>
            <a:r>
              <a:rPr lang="mr-IN" dirty="0" smtClean="0"/>
              <a:t>–</a:t>
            </a:r>
            <a:r>
              <a:rPr lang="en-US" dirty="0" smtClean="0"/>
              <a:t> they all have to do with </a:t>
            </a:r>
            <a:r>
              <a:rPr lang="en-US" dirty="0" smtClean="0">
                <a:solidFill>
                  <a:srgbClr val="FF0000"/>
                </a:solidFill>
              </a:rPr>
              <a:t>Malfunctions</a:t>
            </a:r>
            <a:r>
              <a:rPr lang="en-US" dirty="0" smtClean="0"/>
              <a:t> of the blood vessels, the heart, or the blood itself</a:t>
            </a:r>
            <a:endParaRPr lang="en-US" dirty="0"/>
          </a:p>
        </p:txBody>
      </p:sp>
      <p:pic>
        <p:nvPicPr>
          <p:cNvPr id="4" name="Picture 3" descr="iu-8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79" y="4503103"/>
            <a:ext cx="11288889" cy="3246120"/>
          </a:xfrm>
          <a:prstGeom prst="rect">
            <a:avLst/>
          </a:prstGeom>
        </p:spPr>
      </p:pic>
    </p:spTree>
    <p:extLst>
      <p:ext uri="{BB962C8B-B14F-4D97-AF65-F5344CB8AC3E}">
        <p14:creationId xmlns:p14="http://schemas.microsoft.com/office/powerpoint/2010/main" val="4039519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u-89.jpe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prstGeom prst="rect">
            <a:avLst/>
          </a:prstGeom>
        </p:spPr>
      </p:pic>
    </p:spTree>
    <p:extLst>
      <p:ext uri="{BB962C8B-B14F-4D97-AF65-F5344CB8AC3E}">
        <p14:creationId xmlns:p14="http://schemas.microsoft.com/office/powerpoint/2010/main" val="1934038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Abby hasn’t been eating correctly all year. She is lacking a lot of essential nutrients and metals that her body needs. </a:t>
            </a:r>
            <a:r>
              <a:rPr lang="en-US" dirty="0" smtClean="0"/>
              <a:t>What key nutrient could she be missing?</a:t>
            </a:r>
          </a:p>
          <a:p>
            <a:r>
              <a:rPr lang="en-US" dirty="0" smtClean="0"/>
              <a:t>What circulatory system disease could arise from this lifestyle choice? </a:t>
            </a:r>
            <a:endParaRPr lang="en-US" dirty="0"/>
          </a:p>
        </p:txBody>
      </p:sp>
    </p:spTree>
    <p:extLst>
      <p:ext uri="{BB962C8B-B14F-4D97-AF65-F5344CB8AC3E}">
        <p14:creationId xmlns:p14="http://schemas.microsoft.com/office/powerpoint/2010/main" val="1934038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u-91.jpeg"/>
          <p:cNvPicPr>
            <a:picLocks noGrp="1" noChangeAspect="1"/>
          </p:cNvPicPr>
          <p:nvPr>
            <p:ph idx="1"/>
          </p:nvPr>
        </p:nvPicPr>
        <p:blipFill>
          <a:blip r:embed="rId2">
            <a:extLst>
              <a:ext uri="{28A0092B-C50C-407E-A947-70E740481C1C}">
                <a14:useLocalDpi xmlns:a14="http://schemas.microsoft.com/office/drawing/2010/main" val="0"/>
              </a:ext>
            </a:extLst>
          </a:blip>
          <a:srcRect l="-87377" r="-87377"/>
          <a:stretch>
            <a:fillRect/>
          </a:stretch>
        </p:blipFill>
        <p:spPr>
          <a:prstGeom prst="rect">
            <a:avLst/>
          </a:prstGeom>
        </p:spPr>
      </p:pic>
    </p:spTree>
    <p:extLst>
      <p:ext uri="{BB962C8B-B14F-4D97-AF65-F5344CB8AC3E}">
        <p14:creationId xmlns:p14="http://schemas.microsoft.com/office/powerpoint/2010/main" val="1934038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Torrey was rushed to the emergency room after experiencing an intense, acute headache followed by symptoms of vomiting, lack of balance/coordination, and confusion with mental awareness. The doctors rushed to give her a brain scan because they were </a:t>
            </a:r>
            <a:r>
              <a:rPr lang="en-US" dirty="0" err="1" smtClean="0"/>
              <a:t>loking</a:t>
            </a:r>
            <a:r>
              <a:rPr lang="en-US" dirty="0" smtClean="0"/>
              <a:t> for signs of a(n)</a:t>
            </a:r>
            <a:r>
              <a:rPr lang="mr-IN" dirty="0" smtClean="0"/>
              <a:t>……</a:t>
            </a:r>
            <a:endParaRPr lang="en-US" dirty="0"/>
          </a:p>
        </p:txBody>
      </p:sp>
    </p:spTree>
    <p:extLst>
      <p:ext uri="{BB962C8B-B14F-4D97-AF65-F5344CB8AC3E}">
        <p14:creationId xmlns:p14="http://schemas.microsoft.com/office/powerpoint/2010/main" val="1934038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descr="iu-87.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110" y="48860"/>
            <a:ext cx="6829778" cy="6829778"/>
          </a:xfrm>
          <a:prstGeom prst="rect">
            <a:avLst/>
          </a:prstGeom>
        </p:spPr>
      </p:pic>
    </p:spTree>
    <p:extLst>
      <p:ext uri="{BB962C8B-B14F-4D97-AF65-F5344CB8AC3E}">
        <p14:creationId xmlns:p14="http://schemas.microsoft.com/office/powerpoint/2010/main" val="1934038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u-95.jpe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prstGeom prst="rect">
            <a:avLst/>
          </a:prstGeom>
        </p:spPr>
      </p:pic>
      <p:sp>
        <p:nvSpPr>
          <p:cNvPr id="5" name="Rectangle 4"/>
          <p:cNvSpPr/>
          <p:nvPr/>
        </p:nvSpPr>
        <p:spPr>
          <a:xfrm>
            <a:off x="457200" y="1583708"/>
            <a:ext cx="8229600" cy="332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03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u-8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66" y="1600200"/>
            <a:ext cx="9144000" cy="5286375"/>
          </a:xfrm>
          <a:prstGeom prst="rect">
            <a:avLst/>
          </a:prstGeom>
        </p:spPr>
      </p:pic>
      <p:sp>
        <p:nvSpPr>
          <p:cNvPr id="2" name="Title 1"/>
          <p:cNvSpPr>
            <a:spLocks noGrp="1"/>
          </p:cNvSpPr>
          <p:nvPr>
            <p:ph type="title"/>
          </p:nvPr>
        </p:nvSpPr>
        <p:spPr/>
        <p:txBody>
          <a:bodyPr/>
          <a:lstStyle/>
          <a:p>
            <a:r>
              <a:rPr lang="en-US" dirty="0" smtClean="0"/>
              <a:t>But first</a:t>
            </a:r>
            <a:r>
              <a:rPr lang="mr-IN" dirty="0" smtClean="0"/>
              <a:t>…</a:t>
            </a:r>
            <a:r>
              <a:rPr lang="en-US" dirty="0" smtClean="0"/>
              <a:t> some heart trivia!</a:t>
            </a:r>
            <a:endParaRPr lang="en-US" dirty="0"/>
          </a:p>
        </p:txBody>
      </p:sp>
      <p:sp>
        <p:nvSpPr>
          <p:cNvPr id="3" name="Content Placeholder 2"/>
          <p:cNvSpPr>
            <a:spLocks noGrp="1"/>
          </p:cNvSpPr>
          <p:nvPr>
            <p:ph idx="1"/>
          </p:nvPr>
        </p:nvSpPr>
        <p:spPr/>
        <p:txBody>
          <a:bodyPr/>
          <a:lstStyle/>
          <a:p>
            <a:r>
              <a:rPr lang="en-US" dirty="0" smtClean="0"/>
              <a:t>How many times does your heart beat in a lifetime?</a:t>
            </a:r>
          </a:p>
          <a:p>
            <a:r>
              <a:rPr lang="en-US" dirty="0" smtClean="0">
                <a:solidFill>
                  <a:srgbClr val="FF0000"/>
                </a:solidFill>
              </a:rPr>
              <a:t>2 and a half billion times!</a:t>
            </a:r>
          </a:p>
          <a:p>
            <a:r>
              <a:rPr lang="en-US" dirty="0" err="1" smtClean="0">
                <a:solidFill>
                  <a:srgbClr val="FF0000"/>
                </a:solidFill>
              </a:rPr>
              <a:t>Avg</a:t>
            </a:r>
            <a:r>
              <a:rPr lang="en-US" dirty="0" smtClean="0">
                <a:solidFill>
                  <a:srgbClr val="FF0000"/>
                </a:solidFill>
              </a:rPr>
              <a:t> heart rate is 72 </a:t>
            </a:r>
            <a:r>
              <a:rPr lang="en-US" dirty="0" err="1" smtClean="0">
                <a:solidFill>
                  <a:srgbClr val="FF0000"/>
                </a:solidFill>
              </a:rPr>
              <a:t>bpm</a:t>
            </a:r>
            <a:r>
              <a:rPr lang="en-US" dirty="0" smtClean="0">
                <a:solidFill>
                  <a:srgbClr val="FF0000"/>
                </a:solidFill>
              </a:rPr>
              <a:t> x 60 min </a:t>
            </a:r>
          </a:p>
          <a:p>
            <a:r>
              <a:rPr lang="en-US" dirty="0" smtClean="0">
                <a:solidFill>
                  <a:srgbClr val="FF0000"/>
                </a:solidFill>
              </a:rPr>
              <a:t>x24 </a:t>
            </a:r>
            <a:r>
              <a:rPr lang="en-US" dirty="0" err="1" smtClean="0">
                <a:solidFill>
                  <a:srgbClr val="FF0000"/>
                </a:solidFill>
              </a:rPr>
              <a:t>hrs</a:t>
            </a:r>
            <a:r>
              <a:rPr lang="en-US" dirty="0" smtClean="0">
                <a:solidFill>
                  <a:srgbClr val="FF0000"/>
                </a:solidFill>
              </a:rPr>
              <a:t> x 365 days </a:t>
            </a:r>
          </a:p>
          <a:p>
            <a:r>
              <a:rPr lang="en-US" dirty="0" smtClean="0">
                <a:solidFill>
                  <a:srgbClr val="FF0000"/>
                </a:solidFill>
              </a:rPr>
              <a:t>x 75 years (</a:t>
            </a:r>
            <a:r>
              <a:rPr lang="en-US" dirty="0" err="1" smtClean="0">
                <a:solidFill>
                  <a:srgbClr val="FF0000"/>
                </a:solidFill>
              </a:rPr>
              <a:t>avg</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360915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u-8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66" y="1600200"/>
            <a:ext cx="9144000" cy="5286375"/>
          </a:xfrm>
          <a:prstGeom prst="rect">
            <a:avLst/>
          </a:prstGeom>
        </p:spPr>
      </p:pic>
      <p:sp>
        <p:nvSpPr>
          <p:cNvPr id="2" name="Title 1"/>
          <p:cNvSpPr>
            <a:spLocks noGrp="1"/>
          </p:cNvSpPr>
          <p:nvPr>
            <p:ph type="title"/>
          </p:nvPr>
        </p:nvSpPr>
        <p:spPr/>
        <p:txBody>
          <a:bodyPr/>
          <a:lstStyle/>
          <a:p>
            <a:r>
              <a:rPr lang="en-US" dirty="0" smtClean="0"/>
              <a:t>But first</a:t>
            </a:r>
            <a:r>
              <a:rPr lang="mr-IN" dirty="0" smtClean="0"/>
              <a:t>…</a:t>
            </a:r>
            <a:r>
              <a:rPr lang="en-US" dirty="0" smtClean="0"/>
              <a:t> some heart trivia!</a:t>
            </a:r>
            <a:endParaRPr lang="en-US" dirty="0"/>
          </a:p>
        </p:txBody>
      </p:sp>
      <p:sp>
        <p:nvSpPr>
          <p:cNvPr id="3" name="Content Placeholder 2"/>
          <p:cNvSpPr>
            <a:spLocks noGrp="1"/>
          </p:cNvSpPr>
          <p:nvPr>
            <p:ph idx="1"/>
          </p:nvPr>
        </p:nvSpPr>
        <p:spPr/>
        <p:txBody>
          <a:bodyPr/>
          <a:lstStyle/>
          <a:p>
            <a:r>
              <a:rPr lang="en-US" dirty="0" smtClean="0"/>
              <a:t>How big is your heart?</a:t>
            </a:r>
          </a:p>
          <a:p>
            <a:r>
              <a:rPr lang="en-US" dirty="0" smtClean="0">
                <a:solidFill>
                  <a:srgbClr val="FF0000"/>
                </a:solidFill>
              </a:rPr>
              <a:t>The size of your fist!</a:t>
            </a:r>
            <a:endParaRPr lang="en-US" dirty="0">
              <a:solidFill>
                <a:srgbClr val="FF0000"/>
              </a:solidFill>
            </a:endParaRPr>
          </a:p>
        </p:txBody>
      </p:sp>
    </p:spTree>
    <p:extLst>
      <p:ext uri="{BB962C8B-B14F-4D97-AF65-F5344CB8AC3E}">
        <p14:creationId xmlns:p14="http://schemas.microsoft.com/office/powerpoint/2010/main" val="28505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u-8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66" y="1600200"/>
            <a:ext cx="9144000" cy="5286375"/>
          </a:xfrm>
          <a:prstGeom prst="rect">
            <a:avLst/>
          </a:prstGeom>
        </p:spPr>
      </p:pic>
      <p:sp>
        <p:nvSpPr>
          <p:cNvPr id="2" name="Title 1"/>
          <p:cNvSpPr>
            <a:spLocks noGrp="1"/>
          </p:cNvSpPr>
          <p:nvPr>
            <p:ph type="title"/>
          </p:nvPr>
        </p:nvSpPr>
        <p:spPr/>
        <p:txBody>
          <a:bodyPr/>
          <a:lstStyle/>
          <a:p>
            <a:r>
              <a:rPr lang="en-US" dirty="0" smtClean="0"/>
              <a:t>But first</a:t>
            </a:r>
            <a:r>
              <a:rPr lang="mr-IN" dirty="0" smtClean="0"/>
              <a:t>…</a:t>
            </a:r>
            <a:r>
              <a:rPr lang="en-US" dirty="0" smtClean="0"/>
              <a:t> some heart trivia!</a:t>
            </a:r>
            <a:endParaRPr lang="en-US" dirty="0"/>
          </a:p>
        </p:txBody>
      </p:sp>
      <p:sp>
        <p:nvSpPr>
          <p:cNvPr id="3" name="Content Placeholder 2"/>
          <p:cNvSpPr>
            <a:spLocks noGrp="1"/>
          </p:cNvSpPr>
          <p:nvPr>
            <p:ph idx="1"/>
          </p:nvPr>
        </p:nvSpPr>
        <p:spPr/>
        <p:txBody>
          <a:bodyPr>
            <a:normAutofit lnSpcReduction="10000"/>
          </a:bodyPr>
          <a:lstStyle/>
          <a:p>
            <a:r>
              <a:rPr lang="en-US" dirty="0" smtClean="0"/>
              <a:t>Which day of the week do more people have heart attacks?</a:t>
            </a:r>
          </a:p>
          <a:p>
            <a:r>
              <a:rPr lang="en-US" dirty="0" smtClean="0">
                <a:solidFill>
                  <a:srgbClr val="FF0000"/>
                </a:solidFill>
              </a:rPr>
              <a:t>Mondays </a:t>
            </a:r>
            <a:r>
              <a:rPr lang="mr-IN" dirty="0" smtClean="0">
                <a:solidFill>
                  <a:srgbClr val="FF0000"/>
                </a:solidFill>
              </a:rPr>
              <a:t>–</a:t>
            </a:r>
            <a:r>
              <a:rPr lang="en-US" dirty="0" smtClean="0">
                <a:solidFill>
                  <a:srgbClr val="FF0000"/>
                </a:solidFill>
              </a:rPr>
              <a:t> especially Monday morning, </a:t>
            </a:r>
          </a:p>
          <a:p>
            <a:pPr marL="0" indent="0">
              <a:buNone/>
            </a:pPr>
            <a:r>
              <a:rPr lang="en-US" dirty="0" smtClean="0">
                <a:solidFill>
                  <a:srgbClr val="FF0000"/>
                </a:solidFill>
              </a:rPr>
              <a:t>Statistics show that Monday </a:t>
            </a:r>
          </a:p>
          <a:p>
            <a:pPr marL="0" indent="0">
              <a:buNone/>
            </a:pPr>
            <a:r>
              <a:rPr lang="en-US" dirty="0" smtClean="0">
                <a:solidFill>
                  <a:srgbClr val="FF0000"/>
                </a:solidFill>
              </a:rPr>
              <a:t>morning stress causes an </a:t>
            </a:r>
          </a:p>
          <a:p>
            <a:pPr marL="0" indent="0">
              <a:buNone/>
            </a:pPr>
            <a:r>
              <a:rPr lang="en-US" dirty="0" smtClean="0">
                <a:solidFill>
                  <a:srgbClr val="FF0000"/>
                </a:solidFill>
              </a:rPr>
              <a:t>increase of cortisol levels </a:t>
            </a:r>
          </a:p>
          <a:p>
            <a:pPr marL="0" indent="0">
              <a:buNone/>
            </a:pPr>
            <a:r>
              <a:rPr lang="en-US" dirty="0" smtClean="0">
                <a:solidFill>
                  <a:srgbClr val="FF0000"/>
                </a:solidFill>
              </a:rPr>
              <a:t>which can lead to </a:t>
            </a:r>
          </a:p>
          <a:p>
            <a:pPr marL="0" indent="0">
              <a:buNone/>
            </a:pPr>
            <a:r>
              <a:rPr lang="en-US" dirty="0" smtClean="0">
                <a:solidFill>
                  <a:srgbClr val="FF0000"/>
                </a:solidFill>
              </a:rPr>
              <a:t>heart attacks</a:t>
            </a:r>
            <a:endParaRPr lang="en-US" dirty="0">
              <a:solidFill>
                <a:srgbClr val="FF0000"/>
              </a:solidFill>
            </a:endParaRPr>
          </a:p>
        </p:txBody>
      </p:sp>
    </p:spTree>
    <p:extLst>
      <p:ext uri="{BB962C8B-B14F-4D97-AF65-F5344CB8AC3E}">
        <p14:creationId xmlns:p14="http://schemas.microsoft.com/office/powerpoint/2010/main" val="28505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u-8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66" y="1600200"/>
            <a:ext cx="9144000" cy="5286375"/>
          </a:xfrm>
          <a:prstGeom prst="rect">
            <a:avLst/>
          </a:prstGeom>
        </p:spPr>
      </p:pic>
      <p:sp>
        <p:nvSpPr>
          <p:cNvPr id="2" name="Title 1"/>
          <p:cNvSpPr>
            <a:spLocks noGrp="1"/>
          </p:cNvSpPr>
          <p:nvPr>
            <p:ph type="title"/>
          </p:nvPr>
        </p:nvSpPr>
        <p:spPr/>
        <p:txBody>
          <a:bodyPr/>
          <a:lstStyle/>
          <a:p>
            <a:r>
              <a:rPr lang="en-US" dirty="0" smtClean="0"/>
              <a:t>But first</a:t>
            </a:r>
            <a:r>
              <a:rPr lang="mr-IN" dirty="0" smtClean="0"/>
              <a:t>…</a:t>
            </a:r>
            <a:r>
              <a:rPr lang="en-US" dirty="0" smtClean="0"/>
              <a:t> some heart trivia!</a:t>
            </a:r>
            <a:endParaRPr lang="en-US" dirty="0"/>
          </a:p>
        </p:txBody>
      </p:sp>
      <p:sp>
        <p:nvSpPr>
          <p:cNvPr id="3" name="Content Placeholder 2"/>
          <p:cNvSpPr>
            <a:spLocks noGrp="1"/>
          </p:cNvSpPr>
          <p:nvPr>
            <p:ph idx="1"/>
          </p:nvPr>
        </p:nvSpPr>
        <p:spPr/>
        <p:txBody>
          <a:bodyPr/>
          <a:lstStyle/>
          <a:p>
            <a:r>
              <a:rPr lang="en-US" dirty="0" smtClean="0"/>
              <a:t>How many times does your heart recycle your blood each day?</a:t>
            </a:r>
          </a:p>
          <a:p>
            <a:r>
              <a:rPr lang="en-US" dirty="0" smtClean="0">
                <a:solidFill>
                  <a:srgbClr val="FF0000"/>
                </a:solidFill>
              </a:rPr>
              <a:t>1000x a day</a:t>
            </a:r>
            <a:endParaRPr lang="en-US" dirty="0">
              <a:solidFill>
                <a:srgbClr val="FF0000"/>
              </a:solidFill>
            </a:endParaRPr>
          </a:p>
        </p:txBody>
      </p:sp>
    </p:spTree>
    <p:extLst>
      <p:ext uri="{BB962C8B-B14F-4D97-AF65-F5344CB8AC3E}">
        <p14:creationId xmlns:p14="http://schemas.microsoft.com/office/powerpoint/2010/main" val="28505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u-8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66" y="1600200"/>
            <a:ext cx="9144000" cy="5286375"/>
          </a:xfrm>
          <a:prstGeom prst="rect">
            <a:avLst/>
          </a:prstGeom>
        </p:spPr>
      </p:pic>
      <p:sp>
        <p:nvSpPr>
          <p:cNvPr id="2" name="Title 1"/>
          <p:cNvSpPr>
            <a:spLocks noGrp="1"/>
          </p:cNvSpPr>
          <p:nvPr>
            <p:ph type="title"/>
          </p:nvPr>
        </p:nvSpPr>
        <p:spPr/>
        <p:txBody>
          <a:bodyPr/>
          <a:lstStyle/>
          <a:p>
            <a:r>
              <a:rPr lang="en-US" dirty="0" smtClean="0"/>
              <a:t>And</a:t>
            </a:r>
            <a:r>
              <a:rPr lang="mr-IN" dirty="0" smtClean="0"/>
              <a:t>…</a:t>
            </a:r>
            <a:r>
              <a:rPr lang="en-US" dirty="0" smtClean="0"/>
              <a:t> a heart riddle!</a:t>
            </a:r>
            <a:endParaRPr lang="en-US" dirty="0"/>
          </a:p>
        </p:txBody>
      </p:sp>
      <p:sp>
        <p:nvSpPr>
          <p:cNvPr id="3" name="Content Placeholder 2"/>
          <p:cNvSpPr>
            <a:spLocks noGrp="1"/>
          </p:cNvSpPr>
          <p:nvPr>
            <p:ph idx="1"/>
          </p:nvPr>
        </p:nvSpPr>
        <p:spPr/>
        <p:txBody>
          <a:bodyPr/>
          <a:lstStyle/>
          <a:p>
            <a:r>
              <a:rPr lang="en-US" dirty="0" smtClean="0"/>
              <a:t> I have hearts but not other organs. </a:t>
            </a:r>
          </a:p>
          <a:p>
            <a:pPr marL="0" indent="0">
              <a:buNone/>
            </a:pPr>
            <a:r>
              <a:rPr lang="en-US" dirty="0" smtClean="0"/>
              <a:t>What am I?</a:t>
            </a:r>
          </a:p>
          <a:p>
            <a:pPr marL="0" indent="0">
              <a:buNone/>
            </a:pPr>
            <a:endParaRPr lang="en-US" dirty="0"/>
          </a:p>
          <a:p>
            <a:pPr marL="0" indent="0">
              <a:buNone/>
            </a:pPr>
            <a:r>
              <a:rPr lang="en-US" dirty="0" smtClean="0">
                <a:solidFill>
                  <a:srgbClr val="FF0000"/>
                </a:solidFill>
              </a:rPr>
              <a:t>A deck of cards!</a:t>
            </a:r>
            <a:endParaRPr lang="en-US" dirty="0">
              <a:solidFill>
                <a:srgbClr val="FF0000"/>
              </a:solidFill>
            </a:endParaRPr>
          </a:p>
        </p:txBody>
      </p:sp>
      <p:pic>
        <p:nvPicPr>
          <p:cNvPr id="4" name="Picture 3" descr="iu-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0120"/>
            <a:ext cx="3781778" cy="2937879"/>
          </a:xfrm>
          <a:prstGeom prst="rect">
            <a:avLst/>
          </a:prstGeom>
        </p:spPr>
      </p:pic>
    </p:spTree>
    <p:extLst>
      <p:ext uri="{BB962C8B-B14F-4D97-AF65-F5344CB8AC3E}">
        <p14:creationId xmlns:p14="http://schemas.microsoft.com/office/powerpoint/2010/main" val="28505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u-8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153" y="-107786"/>
            <a:ext cx="3050847" cy="3050847"/>
          </a:xfrm>
          <a:prstGeom prst="rect">
            <a:avLst/>
          </a:prstGeom>
        </p:spPr>
      </p:pic>
      <p:pic>
        <p:nvPicPr>
          <p:cNvPr id="4" name="Picture 3" descr="iu-8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779" y="4503103"/>
            <a:ext cx="11288889" cy="3246120"/>
          </a:xfrm>
          <a:prstGeom prst="rect">
            <a:avLst/>
          </a:prstGeom>
        </p:spPr>
      </p:pic>
      <p:sp>
        <p:nvSpPr>
          <p:cNvPr id="2" name="Title 1"/>
          <p:cNvSpPr>
            <a:spLocks noGrp="1"/>
          </p:cNvSpPr>
          <p:nvPr>
            <p:ph type="title"/>
          </p:nvPr>
        </p:nvSpPr>
        <p:spPr/>
        <p:txBody>
          <a:bodyPr/>
          <a:lstStyle/>
          <a:p>
            <a:r>
              <a:rPr lang="en-US" dirty="0" smtClean="0"/>
              <a:t>Blood Vessels</a:t>
            </a:r>
            <a:endParaRPr lang="en-US" dirty="0"/>
          </a:p>
        </p:txBody>
      </p:sp>
      <p:sp>
        <p:nvSpPr>
          <p:cNvPr id="3" name="Content Placeholder 2"/>
          <p:cNvSpPr>
            <a:spLocks noGrp="1"/>
          </p:cNvSpPr>
          <p:nvPr>
            <p:ph idx="1"/>
          </p:nvPr>
        </p:nvSpPr>
        <p:spPr/>
        <p:txBody>
          <a:bodyPr/>
          <a:lstStyle/>
          <a:p>
            <a:r>
              <a:rPr lang="en-US" dirty="0" smtClean="0"/>
              <a:t>High Blood pressure</a:t>
            </a:r>
          </a:p>
          <a:p>
            <a:r>
              <a:rPr lang="en-US" dirty="0" smtClean="0"/>
              <a:t>Blood pressure that exceeds normal ranges (</a:t>
            </a:r>
            <a:r>
              <a:rPr lang="en-US" dirty="0" err="1" smtClean="0"/>
              <a:t>ie</a:t>
            </a:r>
            <a:r>
              <a:rPr lang="en-US" dirty="0" smtClean="0"/>
              <a:t> force of blood moving through your veins is too high)</a:t>
            </a:r>
          </a:p>
          <a:p>
            <a:r>
              <a:rPr lang="en-US" dirty="0" smtClean="0"/>
              <a:t>Can lead to other serious diseases like stroke, heart attack, </a:t>
            </a:r>
            <a:r>
              <a:rPr lang="en-US" dirty="0" err="1" smtClean="0"/>
              <a:t>etc</a:t>
            </a:r>
            <a:r>
              <a:rPr lang="en-US" dirty="0" smtClean="0"/>
              <a:t> but no immediate symptoms</a:t>
            </a:r>
            <a:endParaRPr lang="en-US" dirty="0"/>
          </a:p>
        </p:txBody>
      </p:sp>
    </p:spTree>
    <p:extLst>
      <p:ext uri="{BB962C8B-B14F-4D97-AF65-F5344CB8AC3E}">
        <p14:creationId xmlns:p14="http://schemas.microsoft.com/office/powerpoint/2010/main" val="27337965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TotalTime>
  <Words>862</Words>
  <Application>Microsoft Macintosh PowerPoint</Application>
  <PresentationFormat>On-screen Show (4:3)</PresentationFormat>
  <Paragraphs>81</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What is the strongest muscle in the human body??</vt:lpstr>
      <vt:lpstr>We must take care of it!!</vt:lpstr>
      <vt:lpstr>But first… some heart trivia!</vt:lpstr>
      <vt:lpstr>But first… some heart trivia!</vt:lpstr>
      <vt:lpstr>But first… some heart trivia!</vt:lpstr>
      <vt:lpstr>But first… some heart trivia!</vt:lpstr>
      <vt:lpstr>And… a heart riddle!</vt:lpstr>
      <vt:lpstr>Blood Vessels</vt:lpstr>
      <vt:lpstr>Blood Vessels</vt:lpstr>
      <vt:lpstr>Blood Vessels</vt:lpstr>
      <vt:lpstr>Blood vessels</vt:lpstr>
      <vt:lpstr>Blood Vessels</vt:lpstr>
      <vt:lpstr>Heart</vt:lpstr>
      <vt:lpstr>Heart</vt:lpstr>
      <vt:lpstr>Heart</vt:lpstr>
      <vt:lpstr>Heart</vt:lpstr>
      <vt:lpstr>Blood</vt:lpstr>
      <vt:lpstr>Blood</vt:lpstr>
      <vt:lpstr>Blood</vt:lpstr>
      <vt:lpstr>Blood</vt:lpstr>
      <vt:lpstr>DOCTOR!!</vt:lpstr>
      <vt:lpstr>PowerPoint Presentation</vt:lpstr>
      <vt:lpstr>PowerPoint Presentation</vt:lpstr>
      <vt:lpstr>BPM 140/90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Dunsmore</dc:creator>
  <cp:lastModifiedBy>Emily Dunsmore</cp:lastModifiedBy>
  <cp:revision>19</cp:revision>
  <dcterms:created xsi:type="dcterms:W3CDTF">2019-01-10T20:38:01Z</dcterms:created>
  <dcterms:modified xsi:type="dcterms:W3CDTF">2019-01-10T22:11:46Z</dcterms:modified>
</cp:coreProperties>
</file>