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matic SC"/>
      <p:regular r:id="rId21"/>
      <p:bold r:id="rId22"/>
    </p:embeddedFont>
    <p:embeddedFont>
      <p:font typeface="Source Code Pro"/>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maticSC-bold.fntdata"/><Relationship Id="rId10" Type="http://schemas.openxmlformats.org/officeDocument/2006/relationships/slide" Target="slides/slide5.xml"/><Relationship Id="rId21" Type="http://schemas.openxmlformats.org/officeDocument/2006/relationships/font" Target="fonts/AmaticSC-regular.fntdata"/><Relationship Id="rId13" Type="http://schemas.openxmlformats.org/officeDocument/2006/relationships/slide" Target="slides/slide8.xml"/><Relationship Id="rId24" Type="http://schemas.openxmlformats.org/officeDocument/2006/relationships/font" Target="fonts/SourceCodePro-bold.fntdata"/><Relationship Id="rId12" Type="http://schemas.openxmlformats.org/officeDocument/2006/relationships/slide" Target="slides/slide7.xml"/><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3b64d31a8_0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3b64d31a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3b64d31a8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3b64d31a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3b64d31a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3b64d31a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3b64d31a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3b64d31a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3b64d31a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3b64d31a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3b64d31a8_0_1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3b64d31a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3b64d31a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3b64d31a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3b64d31a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3b64d31a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3b64d31a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3b64d31a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3b64d31a8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3b64d31a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3b64d31a8_0_1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3b64d31a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www.youtube.com/watch?v=zsXP8qeFF6A" TargetMode="External"/><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6M92OA-_5-Y" TargetMode="External"/><Relationship Id="rId4" Type="http://schemas.openxmlformats.org/officeDocument/2006/relationships/image" Target="../media/image2.jp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youtube.com/watch?v=FqJf1mB5PjQ"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Sv7OHfpIRfU"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environment and climate change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a:latin typeface="Source Code Pro"/>
                <a:ea typeface="Source Code Pro"/>
                <a:cs typeface="Source Code Pro"/>
                <a:sym typeface="Source Code Pro"/>
              </a:rPr>
              <a:t>What can we do to protect the environment? </a:t>
            </a:r>
            <a:endParaRPr b="0" sz="2400">
              <a:latin typeface="Source Code Pro"/>
              <a:ea typeface="Source Code Pro"/>
              <a:cs typeface="Source Code Pro"/>
              <a:sym typeface="Source Code Pro"/>
            </a:endParaRPr>
          </a:p>
          <a:p>
            <a:pPr indent="0" lvl="0" marL="457200" rtl="0" algn="l">
              <a:lnSpc>
                <a:spcPct val="115000"/>
              </a:lnSpc>
              <a:spcBef>
                <a:spcPts val="0"/>
              </a:spcBef>
              <a:spcAft>
                <a:spcPts val="0"/>
              </a:spcAft>
              <a:buNone/>
            </a:pPr>
            <a:r>
              <a:t/>
            </a:r>
            <a:endParaRPr b="0" sz="2400">
              <a:solidFill>
                <a:srgbClr val="000000"/>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2400">
              <a:solidFill>
                <a:srgbClr val="000000"/>
              </a:solidFill>
              <a:latin typeface="Source Code Pro"/>
              <a:ea typeface="Source Code Pro"/>
              <a:cs typeface="Source Code Pro"/>
              <a:sym typeface="Source Code Pro"/>
            </a:endParaRPr>
          </a:p>
          <a:p>
            <a:pPr indent="0" lvl="0" marL="0" rtl="0" algn="l">
              <a:spcBef>
                <a:spcPts val="1600"/>
              </a:spcBef>
              <a:spcAft>
                <a:spcPts val="0"/>
              </a:spcAft>
              <a:buNone/>
            </a:pPr>
            <a:r>
              <a:t/>
            </a:r>
            <a:endParaRPr/>
          </a:p>
        </p:txBody>
      </p:sp>
      <p:sp>
        <p:nvSpPr>
          <p:cNvPr id="109" name="Google Shape;109;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Recycle your products whenever you can.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Instead of using plastic water bottles, buy a reusable one instead. </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Take shorter showers to conserve water.</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Use both sides of paper!</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Use natural light so you can waste less energy.</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Tell your friends about the negative effects of climate change!</a:t>
            </a: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2400">
                <a:solidFill>
                  <a:srgbClr val="000000"/>
                </a:solidFill>
                <a:latin typeface="Source Code Pro"/>
                <a:ea typeface="Source Code Pro"/>
                <a:cs typeface="Source Code Pro"/>
                <a:sym typeface="Source Code Pro"/>
              </a:rPr>
              <a:t>Do you think some animal species are more intelligent than humans? Which ones?</a:t>
            </a:r>
            <a:endParaRPr b="0" sz="2400">
              <a:solidFill>
                <a:srgbClr val="000000"/>
              </a:solidFill>
              <a:latin typeface="Source Code Pro"/>
              <a:ea typeface="Source Code Pro"/>
              <a:cs typeface="Source Code Pro"/>
              <a:sym typeface="Source Code Pro"/>
            </a:endParaRPr>
          </a:p>
          <a:p>
            <a:pPr indent="0" lvl="0" marL="0" rtl="0" algn="l">
              <a:lnSpc>
                <a:spcPct val="115000"/>
              </a:lnSpc>
              <a:spcBef>
                <a:spcPts val="0"/>
              </a:spcBef>
              <a:spcAft>
                <a:spcPts val="0"/>
              </a:spcAft>
              <a:buNone/>
            </a:pPr>
            <a:r>
              <a:t/>
            </a:r>
            <a:endParaRPr b="0" sz="2400">
              <a:solidFill>
                <a:srgbClr val="000000"/>
              </a:solidFill>
              <a:latin typeface="Source Code Pro"/>
              <a:ea typeface="Source Code Pro"/>
              <a:cs typeface="Source Code Pro"/>
              <a:sym typeface="Source Code Pro"/>
            </a:endParaRPr>
          </a:p>
          <a:p>
            <a:pPr indent="0" lvl="0" marL="0" rtl="0" algn="l">
              <a:spcBef>
                <a:spcPts val="1600"/>
              </a:spcBef>
              <a:spcAft>
                <a:spcPts val="0"/>
              </a:spcAft>
              <a:buNone/>
            </a:pPr>
            <a:r>
              <a:t/>
            </a:r>
            <a:endParaRPr/>
          </a:p>
        </p:txBody>
      </p:sp>
      <p:sp>
        <p:nvSpPr>
          <p:cNvPr id="115" name="Google Shape;115;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It is very hard to compare the intelligence of an animal species to humans.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Every type of animal species in this world lives for different reasons and have different lives.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I will now show some experiments where animals were tested to show their intelligence. </a:t>
            </a:r>
            <a:endParaRPr sz="1800">
              <a:solidFill>
                <a:srgbClr val="000000"/>
              </a:solidFill>
            </a:endParaRPr>
          </a:p>
          <a:p>
            <a:pPr indent="0" lvl="0" marL="457200" rtl="0" algn="l">
              <a:spcBef>
                <a:spcPts val="0"/>
              </a:spcBef>
              <a:spcAft>
                <a:spcPts val="0"/>
              </a:spcAft>
              <a:buNone/>
            </a:pPr>
            <a:r>
              <a:t/>
            </a:r>
            <a:endParaRPr sz="1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CHimpanzees </a:t>
            </a:r>
            <a:endParaRPr/>
          </a:p>
        </p:txBody>
      </p:sp>
      <p:pic>
        <p:nvPicPr>
          <p:cNvPr id="121" name="Google Shape;121;p24"/>
          <p:cNvPicPr preferRelativeResize="0"/>
          <p:nvPr/>
        </p:nvPicPr>
        <p:blipFill>
          <a:blip r:embed="rId3">
            <a:alphaModFix/>
          </a:blip>
          <a:stretch>
            <a:fillRect/>
          </a:stretch>
        </p:blipFill>
        <p:spPr>
          <a:xfrm>
            <a:off x="1044875" y="1093850"/>
            <a:ext cx="3024508" cy="3744849"/>
          </a:xfrm>
          <a:prstGeom prst="rect">
            <a:avLst/>
          </a:prstGeom>
          <a:noFill/>
          <a:ln>
            <a:noFill/>
          </a:ln>
        </p:spPr>
      </p:pic>
      <p:pic>
        <p:nvPicPr>
          <p:cNvPr descr="New David Attenborough series Dynasties coming soon! Watch the first trailer here:&#10;https://www.youtube.com/watch?v=JWI1eCbksdE --~--&#10;Ayumu the chimpanzee has made headlines around the world for his ability to beat humans on memory tests, in both speed and accuracy. Does Ayumu's ability force us to reconsider our assumptions about human superiority to other primates? Subscribe: http://bit.ly/BBCEarthSub&#10;&#10;Taken from Extarordinary Animals.&#10;&#10;WATCH MORE: &#10;New on Earth: https://bit.ly/2M3La96 &#10;Oceanscapes: https://bit.ly/2Hmd2kZ &#10;Wild Thailand: https://bit.ly/2kR7lmh&#10;&#10;Welcome to BBC EARTH! The world is an amazing place full of stories, beauty and natural wonder. Here you'll find 50 years worth of astounding, entertaining, thought-provoking and educational natural history content. Dramatic, rare, and exclusive, nature doesn't get more exciting than this.&#10;&#10;Want to share your views? Join our fan panel: http://tinyurl.com/YouTube-BBCEarth-FanPanel&#10;&#10;This is a channel from BBC Studios who help fund new BBC programmes. Service information and feedback: http://bbcworldwide.com/vod-feedback--contact-details.aspx" id="122" name="Google Shape;122;p24" title="Chimp vs Human! | Memory Test | BBC Earth">
            <a:hlinkClick r:id="rId4"/>
          </p:cNvPr>
          <p:cNvPicPr preferRelativeResize="0"/>
          <p:nvPr/>
        </p:nvPicPr>
        <p:blipFill>
          <a:blip r:embed="rId5">
            <a:alphaModFix/>
          </a:blip>
          <a:stretch>
            <a:fillRect/>
          </a:stretch>
        </p:blipFill>
        <p:spPr>
          <a:xfrm>
            <a:off x="4221775" y="1093850"/>
            <a:ext cx="4572000" cy="3744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Dolphins</a:t>
            </a:r>
            <a:endParaRPr/>
          </a:p>
        </p:txBody>
      </p:sp>
      <p:pic>
        <p:nvPicPr>
          <p:cNvPr descr="New David Attenborough series Dynasties coming soon! Watch the first trailer here:&#10;https://www.youtube.com/watch?v=JWI1eCbksdE --~--&#10;Just how smart are dolphins? Can they understand their own reflection? &#10;&#10;Subscribe to BBC Earth: http://bit.ly/BBCEarthSubBBC Earth YouTube Channel: http://www.youtube.com/BBCEarth&#10;&#10;BBC Earth Facebook http://www.facebook.com/bbcearth (ex-UK only)&#10;BBC Earth Twitter http://www.twitter.com/bbcearth&#10;&#10;Visit http://www.bbcearth.com for all the latest animal news and wildlife videos&#10;&#10;This is a channel from BBC Studios who help fund new BBC programmes." id="128" name="Google Shape;128;p25" title="Just how smart are dolphins?  | Inside the Animal Mind | BBC">
            <a:hlinkClick r:id="rId3"/>
          </p:cNvPr>
          <p:cNvPicPr preferRelativeResize="0"/>
          <p:nvPr/>
        </p:nvPicPr>
        <p:blipFill>
          <a:blip r:embed="rId4">
            <a:alphaModFix/>
          </a:blip>
          <a:stretch>
            <a:fillRect/>
          </a:stretch>
        </p:blipFill>
        <p:spPr>
          <a:xfrm>
            <a:off x="152400" y="1246250"/>
            <a:ext cx="4572000" cy="3429000"/>
          </a:xfrm>
          <a:prstGeom prst="rect">
            <a:avLst/>
          </a:prstGeom>
          <a:noFill/>
          <a:ln>
            <a:noFill/>
          </a:ln>
        </p:spPr>
      </p:pic>
      <p:pic>
        <p:nvPicPr>
          <p:cNvPr id="129" name="Google Shape;129;p25"/>
          <p:cNvPicPr preferRelativeResize="0"/>
          <p:nvPr/>
        </p:nvPicPr>
        <p:blipFill>
          <a:blip r:embed="rId5">
            <a:alphaModFix/>
          </a:blip>
          <a:stretch>
            <a:fillRect/>
          </a:stretch>
        </p:blipFill>
        <p:spPr>
          <a:xfrm>
            <a:off x="4876800" y="1420238"/>
            <a:ext cx="4114801" cy="308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“Koko” The gorilla</a:t>
            </a:r>
            <a:endParaRPr/>
          </a:p>
        </p:txBody>
      </p:sp>
      <p:sp>
        <p:nvSpPr>
          <p:cNvPr id="135" name="Google Shape;135;p26"/>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Koko was a female gorilla that was born in the San Francisco Zoo.  </a:t>
            </a:r>
            <a:endParaRPr/>
          </a:p>
          <a:p>
            <a:pPr indent="-317500" lvl="0" marL="457200" rtl="0" algn="l">
              <a:spcBef>
                <a:spcPts val="0"/>
              </a:spcBef>
              <a:spcAft>
                <a:spcPts val="0"/>
              </a:spcAft>
              <a:buSzPts val="1400"/>
              <a:buChar char="●"/>
            </a:pPr>
            <a:r>
              <a:rPr lang="en"/>
              <a:t>She was born on July 4, 1971 - June 19, 2018</a:t>
            </a:r>
            <a:endParaRPr/>
          </a:p>
          <a:p>
            <a:pPr indent="-317500" lvl="0" marL="457200" rtl="0" algn="l">
              <a:spcBef>
                <a:spcPts val="0"/>
              </a:spcBef>
              <a:spcAft>
                <a:spcPts val="0"/>
              </a:spcAft>
              <a:buSzPts val="1400"/>
              <a:buChar char="●"/>
            </a:pPr>
            <a:r>
              <a:rPr lang="en"/>
              <a:t>Koko understood </a:t>
            </a:r>
            <a:r>
              <a:rPr lang="en"/>
              <a:t>approximately</a:t>
            </a:r>
            <a:r>
              <a:rPr lang="en"/>
              <a:t> 2,000 words of spoken english.</a:t>
            </a:r>
            <a:endParaRPr/>
          </a:p>
          <a:p>
            <a:pPr indent="-317500" lvl="0" marL="457200" rtl="0" algn="l">
              <a:spcBef>
                <a:spcPts val="0"/>
              </a:spcBef>
              <a:spcAft>
                <a:spcPts val="0"/>
              </a:spcAft>
              <a:buSzPts val="1400"/>
              <a:buChar char="●"/>
            </a:pPr>
            <a:r>
              <a:rPr lang="en"/>
              <a:t>According to her trainer, Francine Patterson, Koko was able to use 1,000 signs of “Gorilla sign language.”</a:t>
            </a:r>
            <a:endParaRPr/>
          </a:p>
        </p:txBody>
      </p:sp>
      <p:pic>
        <p:nvPicPr>
          <p:cNvPr descr="Watch Koko the signing gorilla in this clip from a 1981 National Geographic documentary. Koko died in her sleep on Tuesday, June 19, 2018.&#10;➡ Subscribe: http://bit.ly/NatGeoSubscrib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in &quot;Why Koko the Gorilla Mattered&quot;&#10;https://news.nationalgeographic.com/2018/06/gorillas-koko-sign-language-culture-animals/&#10;&#10;Watch Koko the Gorilla Use Sign Language in This 1981 Film | National Geographic &#10;https://youtu.be/FqJf1mB5PjQ&#10;&#10;National Geographic&#10;https://www.youtube.com/natgeo" id="136" name="Google Shape;136;p26" title="Watch Koko the Gorilla Use Sign Language in This 1981 Film | National Geographic">
            <a:hlinkClick r:id="rId3"/>
          </p:cNvPr>
          <p:cNvPicPr preferRelativeResize="0"/>
          <p:nvPr/>
        </p:nvPicPr>
        <p:blipFill>
          <a:blip r:embed="rId4">
            <a:alphaModFix/>
          </a:blip>
          <a:stretch>
            <a:fillRect/>
          </a:stretch>
        </p:blipFill>
        <p:spPr>
          <a:xfrm>
            <a:off x="4464000" y="1246250"/>
            <a:ext cx="4527600" cy="339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2691750" y="474000"/>
            <a:ext cx="3760500" cy="41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 hope you learned something new today about our environment!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environment? </a:t>
            </a:r>
            <a:endParaRPr/>
          </a:p>
        </p:txBody>
      </p:sp>
      <p:sp>
        <p:nvSpPr>
          <p:cNvPr id="62" name="Google Shape;62;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The environment is something that should be very familiar to you. </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It is everything that makes up our surroundings and it is what allows us to live on earth.</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There are many different types of environments, can you name some?</a:t>
            </a:r>
            <a:endParaRPr sz="1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0" y="392150"/>
            <a:ext cx="8520600" cy="76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climate change?</a:t>
            </a:r>
            <a:endParaRPr/>
          </a:p>
        </p:txBody>
      </p:sp>
      <p:pic>
        <p:nvPicPr>
          <p:cNvPr descr="Don't get climate change? Watch an animation explaining the phenomenon as a 12-year-old would" id="68" name="Google Shape;68;p15" title="Climate change (according to a kid)">
            <a:hlinkClick r:id="rId3"/>
          </p:cNvPr>
          <p:cNvPicPr preferRelativeResize="0"/>
          <p:nvPr/>
        </p:nvPicPr>
        <p:blipFill>
          <a:blip r:embed="rId4">
            <a:alphaModFix/>
          </a:blip>
          <a:stretch>
            <a:fillRect/>
          </a:stretch>
        </p:blipFill>
        <p:spPr>
          <a:xfrm>
            <a:off x="152400" y="1308950"/>
            <a:ext cx="8772550" cy="364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https://happylearning.tv/en/climate-change/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2691750" y="474000"/>
            <a:ext cx="3760500" cy="41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Answer questions in pairs and prepare to share! </a:t>
            </a:r>
            <a:endParaRPr/>
          </a:p>
          <a:p>
            <a:pPr indent="0" lvl="0" marL="0" rtl="0" algn="ctr">
              <a:spcBef>
                <a:spcPts val="0"/>
              </a:spcBef>
              <a:spcAft>
                <a:spcPts val="0"/>
              </a:spcAft>
              <a:buNone/>
            </a:pPr>
            <a:r>
              <a:rPr lang="en"/>
              <a:t>Remember, You must speak in english!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84" name="Google Shape;84;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How important is it to take care of the natural world?</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Is it important to learn about the environment at school? Why?/ Why not?</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Do you think some animal species are more intelligent than humans? Which ones?</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85" name="Google Shape;85;p18"/>
          <p:cNvPicPr preferRelativeResize="0"/>
          <p:nvPr/>
        </p:nvPicPr>
        <p:blipFill>
          <a:blip r:embed="rId3">
            <a:alphaModFix/>
          </a:blip>
          <a:stretch>
            <a:fillRect/>
          </a:stretch>
        </p:blipFill>
        <p:spPr>
          <a:xfrm>
            <a:off x="5099125" y="2571750"/>
            <a:ext cx="3629332" cy="2391475"/>
          </a:xfrm>
          <a:prstGeom prst="rect">
            <a:avLst/>
          </a:prstGeom>
          <a:noFill/>
          <a:ln>
            <a:noFill/>
          </a:ln>
        </p:spPr>
      </p:pic>
      <p:sp>
        <p:nvSpPr>
          <p:cNvPr id="86" name="Google Shape;86;p18"/>
          <p:cNvSpPr txBox="1"/>
          <p:nvPr/>
        </p:nvSpPr>
        <p:spPr>
          <a:xfrm>
            <a:off x="552100" y="3340850"/>
            <a:ext cx="4415400" cy="1526700"/>
          </a:xfrm>
          <a:prstGeom prst="rect">
            <a:avLst/>
          </a:prstGeom>
          <a:noFill/>
          <a:ln cap="flat" cmpd="sng" w="762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a:p>
            <a:pPr indent="0" lvl="0" marL="0" rtl="0" algn="ctr">
              <a:spcBef>
                <a:spcPts val="0"/>
              </a:spcBef>
              <a:spcAft>
                <a:spcPts val="0"/>
              </a:spcAft>
              <a:buNone/>
            </a:pPr>
            <a:r>
              <a:rPr lang="en" sz="1800">
                <a:latin typeface="Source Code Pro"/>
                <a:ea typeface="Source Code Pro"/>
                <a:cs typeface="Source Code Pro"/>
                <a:sym typeface="Source Code Pro"/>
              </a:rPr>
              <a:t>Use your notes from the videos I showed you to help answer these questions!</a:t>
            </a:r>
            <a:endParaRPr sz="1800">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2400">
                <a:solidFill>
                  <a:srgbClr val="000000"/>
                </a:solidFill>
                <a:latin typeface="Source Code Pro"/>
                <a:ea typeface="Source Code Pro"/>
                <a:cs typeface="Source Code Pro"/>
                <a:sym typeface="Source Code Pro"/>
              </a:rPr>
              <a:t>How important is it to take care of the natural world?</a:t>
            </a:r>
            <a:endParaRPr b="0" sz="2400">
              <a:solidFill>
                <a:srgbClr val="000000"/>
              </a:solidFill>
              <a:latin typeface="Source Code Pro"/>
              <a:ea typeface="Source Code Pro"/>
              <a:cs typeface="Source Code Pro"/>
              <a:sym typeface="Source Code Pro"/>
            </a:endParaRPr>
          </a:p>
          <a:p>
            <a:pPr indent="0" lvl="0" marL="0" rtl="0" algn="l">
              <a:spcBef>
                <a:spcPts val="1600"/>
              </a:spcBef>
              <a:spcAft>
                <a:spcPts val="0"/>
              </a:spcAft>
              <a:buNone/>
            </a:pPr>
            <a:r>
              <a:t/>
            </a:r>
            <a:endParaRPr/>
          </a:p>
        </p:txBody>
      </p:sp>
      <p:sp>
        <p:nvSpPr>
          <p:cNvPr id="92" name="Google Shape;92;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It is very important to take care of the natural world for a number of reasons. For starters we only have one world, meaning we only have one chance to take care of this world.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It is our only home, so we must conserve this world to the best of our ability.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We live off of the natural world, we depend on it to survive because it provides us with nutrients from vegetables and fruits, it provides us water that we need to live, and of course it allows us the ability to breath. </a:t>
            </a:r>
            <a:endParaRPr sz="1600">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2400">
                <a:solidFill>
                  <a:srgbClr val="000000"/>
                </a:solidFill>
                <a:latin typeface="Source Code Pro"/>
                <a:ea typeface="Source Code Pro"/>
                <a:cs typeface="Source Code Pro"/>
                <a:sym typeface="Source Code Pro"/>
              </a:rPr>
              <a:t>Is it important to learn about the environment at school? Why?/ Why not?</a:t>
            </a:r>
            <a:endParaRPr b="0" sz="2400">
              <a:solidFill>
                <a:srgbClr val="000000"/>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b="0" sz="2400">
              <a:solidFill>
                <a:srgbClr val="000000"/>
              </a:solidFill>
              <a:latin typeface="Source Code Pro"/>
              <a:ea typeface="Source Code Pro"/>
              <a:cs typeface="Source Code Pro"/>
              <a:sym typeface="Source Code Pro"/>
            </a:endParaRPr>
          </a:p>
          <a:p>
            <a:pPr indent="0" lvl="0" marL="0" rtl="0" algn="l">
              <a:spcBef>
                <a:spcPts val="1600"/>
              </a:spcBef>
              <a:spcAft>
                <a:spcPts val="0"/>
              </a:spcAft>
              <a:buNone/>
            </a:pPr>
            <a:r>
              <a:t/>
            </a:r>
            <a:endParaRPr/>
          </a:p>
        </p:txBody>
      </p:sp>
      <p:sp>
        <p:nvSpPr>
          <p:cNvPr id="98" name="Google Shape;98;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It is very important because it is one of the most effective ways to raise awareness around the topic of environmental protection. </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Climate change has already begun, and certain places in the world are already seeing extreme changes in temperatures, climates, and sea levels.</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Some effects of climate change you won’t see in your day to day life because different places are affected in different ways. </a:t>
            </a:r>
            <a:endParaRPr sz="1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2691750" y="474000"/>
            <a:ext cx="3760500" cy="419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can we do to help protect our environment and help prevent climate change?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